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78" r:id="rId2"/>
    <p:sldId id="272" r:id="rId3"/>
    <p:sldId id="274" r:id="rId4"/>
    <p:sldId id="273" r:id="rId5"/>
    <p:sldId id="276" r:id="rId6"/>
    <p:sldId id="277" r:id="rId7"/>
    <p:sldId id="256" r:id="rId8"/>
    <p:sldId id="266" r:id="rId9"/>
    <p:sldId id="270" r:id="rId10"/>
    <p:sldId id="271" r:id="rId11"/>
    <p:sldId id="279" r:id="rId12"/>
    <p:sldId id="280" r:id="rId13"/>
    <p:sldId id="282" r:id="rId14"/>
    <p:sldId id="281" r:id="rId15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942D0B"/>
    <a:srgbClr val="76280B"/>
    <a:srgbClr val="F6BF73"/>
    <a:srgbClr val="F9D4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44CBC-1695-4BE9-82F1-A0B9718EA890}" v="916" dt="2022-12-04T23:50:18.905"/>
    <p1510:client id="{4B52B0F5-BAE7-D97E-DBA8-9CAE465EA6FF}" v="16" dt="2022-12-04T20:21:35.478"/>
    <p1510:client id="{6EC18A6D-FE46-569A-9216-A7C33BC9DB84}" v="994" dt="2022-12-04T23:43:08.862"/>
    <p1510:client id="{788EBB57-D01D-418F-802D-E96CA626B44F}" v="160" dt="2022-12-04T12:16:23.108"/>
    <p1510:client id="{C05A1D7D-0AA5-28B4-76E1-53E25B414728}" v="384" dt="2022-12-04T23:47:28.127"/>
  </p1510:revLst>
</p1510:revInfo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E8805758-D2E5-47F1-BDC8-64F96AB837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B9A4D7A7-60FE-4B51-8D3B-098FB2A1B3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308A2E-29E2-44F5-AED6-B3467AEDA041}" type="datetime1">
              <a:rPr lang="pt-PT" smtClean="0"/>
              <a:t>04/12/2022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748030B-DA71-4B18-AA7C-F991BCB518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BD65FCA-070F-4A6D-A2E0-D5EBEAABC9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B64D2B8-7AFA-4F86-9DF3-A6BBE4E238C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034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F5D58-3EC4-4B6D-B142-970BDA576170}" type="datetime1">
              <a:rPr lang="pt-PT" smtClean="0"/>
              <a:pPr/>
              <a:t>04/12/2022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D79418-37EB-4378-AD22-89DBB000B0DA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76464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D79418-37EB-4378-AD22-89DBB000B0DA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8630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D79418-37EB-4378-AD22-89DBB000B0DA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582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D79418-37EB-4378-AD22-89DBB000B0DA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3097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PT" b="1" noProof="0"/>
              <a:t>Notas ao apresentador: 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Descrição do que aprendeu com as suas próprias palavras de um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Incluir informações sobre o tópico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Os detalhes sobre o tópico também serão úteis aqui.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Conte a história da sua experiência de aprendizagem. Tal como numa história, deve haver sempre um início, meio e um fim.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No outro lado, pode adicionar um gráfico que evidencia o que aprendeu.</a:t>
            </a:r>
          </a:p>
          <a:p>
            <a:pPr rtl="0"/>
            <a:endParaRPr lang="pt-PT" noProof="0"/>
          </a:p>
          <a:p>
            <a:pPr rtl="0"/>
            <a:r>
              <a:rPr lang="pt-PT" noProof="0"/>
              <a:t>Pode utilizar mais do que um diapositivo para refletir sobre o seu processo. Também ajuda adicionar algum vídeo do seu processo.</a:t>
            </a:r>
          </a:p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591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PT" b="1" noProof="0"/>
              <a:t>Notas ao apresentador: 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Descrição do que aprendeu com as suas próprias palavras de um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Incluir informações sobre o tópico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Os detalhes sobre o tópico também serão úteis aqui.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Conte a história da sua experiência de aprendizagem. Tal como numa história, deve haver sempre um início, meio e um fim.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No outro lado, pode adicionar um gráfico que evidencia o que aprendeu.</a:t>
            </a:r>
          </a:p>
          <a:p>
            <a:pPr rtl="0"/>
            <a:endParaRPr lang="pt-PT" noProof="0"/>
          </a:p>
          <a:p>
            <a:pPr rtl="0"/>
            <a:r>
              <a:rPr lang="pt-PT" noProof="0"/>
              <a:t>Pode utilizar mais do que um diapositivo para refletir sobre o seu processo. Também ajuda adicionar algum vídeo do seu processo.</a:t>
            </a:r>
          </a:p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8536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PT" b="1" noProof="0"/>
              <a:t>Notas ao apresentador: 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Descrição do que aprendeu com as suas próprias palavras de um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Incluir informações sobre o tópico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Os detalhes sobre o tópico também serão úteis aqui.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Conte a história da sua experiência de aprendizagem. Tal como numa história, deve haver sempre um início, meio e um fim.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No outro lado, pode adicionar um gráfico que evidencia o que aprendeu.</a:t>
            </a:r>
          </a:p>
          <a:p>
            <a:pPr rtl="0"/>
            <a:endParaRPr lang="pt-PT" noProof="0"/>
          </a:p>
          <a:p>
            <a:pPr rtl="0"/>
            <a:r>
              <a:rPr lang="pt-PT" noProof="0"/>
              <a:t>Pode utilizar mais do que um diapositivo para refletir sobre o seu processo. Também ajuda adicionar algum vídeo do seu processo.</a:t>
            </a:r>
          </a:p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5053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PT" b="1" noProof="0"/>
              <a:t>Notas ao apresentador: 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Descrição do que aprendeu com as suas próprias palavras de um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Incluir informações sobre o tópico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Os detalhes sobre o tópico também serão úteis aqui.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Conte a história da sua experiência de aprendizagem. Tal como numa história, deve haver sempre um início, meio e um fim.</a:t>
            </a:r>
          </a:p>
          <a:p>
            <a:pPr rtl="0"/>
            <a:r>
              <a:rPr lang="pt-PT" b="0" i="1" noProof="0">
                <a:latin typeface="Segoe UI" panose="020B0502040204020203" pitchFamily="34" charset="0"/>
                <a:cs typeface="Segoe UI" panose="020B0502040204020203" pitchFamily="34" charset="0"/>
              </a:rPr>
              <a:t>No outro lado, pode adicionar um gráfico que evidencia o que aprendeu.</a:t>
            </a:r>
          </a:p>
          <a:p>
            <a:pPr rtl="0"/>
            <a:endParaRPr lang="pt-PT" noProof="0"/>
          </a:p>
          <a:p>
            <a:pPr rtl="0"/>
            <a:r>
              <a:rPr lang="pt-PT" noProof="0"/>
              <a:t>Pode utilizar mais do que um diapositivo para refletir sobre o seu processo. Também ajuda adicionar algum vídeo do seu processo.</a:t>
            </a:r>
          </a:p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828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DD826893-9059-400D-A708-615823828BC9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0" name="Gráfico 9" descr="Engrenagem única">
              <a:extLst>
                <a:ext uri="{FF2B5EF4-FFF2-40B4-BE49-F238E27FC236}">
                  <a16:creationId xmlns:a16="http://schemas.microsoft.com/office/drawing/2014/main" id="{4BD7AE3B-6321-488C-8378-B441F7AC62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1" name="Gráfico 10" descr="Engrenagem única">
              <a:extLst>
                <a:ext uri="{FF2B5EF4-FFF2-40B4-BE49-F238E27FC236}">
                  <a16:creationId xmlns:a16="http://schemas.microsoft.com/office/drawing/2014/main" id="{52566813-48BF-44A8-9FBD-C9035FDE14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C9098912-FEFB-4951-B070-7ED0F1D455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7187CCFC-946C-4708-98C2-CC97857A51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sp>
        <p:nvSpPr>
          <p:cNvPr id="9" name="Retângulo 8"/>
          <p:cNvSpPr/>
          <p:nvPr/>
        </p:nvSpPr>
        <p:spPr bwMode="ltGray">
          <a:xfrm>
            <a:off x="1704975" y="2598834"/>
            <a:ext cx="8782050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293" y="2742465"/>
            <a:ext cx="8494463" cy="1373070"/>
          </a:xfrm>
        </p:spPr>
        <p:txBody>
          <a:bodyPr rtlCol="0" anchor="b">
            <a:noAutofit/>
          </a:bodyPr>
          <a:lstStyle>
            <a:lvl1pPr algn="ctr">
              <a:defRPr sz="54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28799" y="4394039"/>
            <a:ext cx="8493957" cy="11176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8112956" y="5936187"/>
            <a:ext cx="2743200" cy="365125"/>
          </a:xfrm>
        </p:spPr>
        <p:txBody>
          <a:bodyPr rtlCol="0"/>
          <a:lstStyle/>
          <a:p>
            <a:pPr rtl="0"/>
            <a:fld id="{1DF38549-CA65-4D1E-A222-AB420D43D0A4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242296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0A59AF3-34E3-4F2D-B219-533C8164A410}"/>
              </a:ext>
            </a:extLst>
          </p:cNvPr>
          <p:cNvSpPr/>
          <p:nvPr userDrawn="1"/>
        </p:nvSpPr>
        <p:spPr>
          <a:xfrm>
            <a:off x="0" y="2590078"/>
            <a:ext cx="1602997" cy="1660332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B98DDA9-3997-4600-985C-44C2CABD0BA3}"/>
              </a:ext>
            </a:extLst>
          </p:cNvPr>
          <p:cNvSpPr/>
          <p:nvPr userDrawn="1"/>
        </p:nvSpPr>
        <p:spPr>
          <a:xfrm>
            <a:off x="10606797" y="2590077"/>
            <a:ext cx="1602997" cy="1660331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10803518" y="2750779"/>
            <a:ext cx="1171888" cy="1356442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8896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C2D2AED-B2EF-46D8-BC7C-81AE25C80786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8" name="Gráfico 7" descr="Engrenagem única">
              <a:extLst>
                <a:ext uri="{FF2B5EF4-FFF2-40B4-BE49-F238E27FC236}">
                  <a16:creationId xmlns:a16="http://schemas.microsoft.com/office/drawing/2014/main" id="{2F9289FC-9317-4EC5-8064-00D3418501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9" name="Gráfico 8" descr="Engrenagem única">
              <a:extLst>
                <a:ext uri="{FF2B5EF4-FFF2-40B4-BE49-F238E27FC236}">
                  <a16:creationId xmlns:a16="http://schemas.microsoft.com/office/drawing/2014/main" id="{09784D29-4AB9-4581-A176-2BC2AD58F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0" name="Gráfico 9" descr="Engrenagem única">
              <a:extLst>
                <a:ext uri="{FF2B5EF4-FFF2-40B4-BE49-F238E27FC236}">
                  <a16:creationId xmlns:a16="http://schemas.microsoft.com/office/drawing/2014/main" id="{25EF2775-3EFB-4A64-8FAF-4D8B56AE0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1" name="Gráfico 10" descr="Engrenagem única">
              <a:extLst>
                <a:ext uri="{FF2B5EF4-FFF2-40B4-BE49-F238E27FC236}">
                  <a16:creationId xmlns:a16="http://schemas.microsoft.com/office/drawing/2014/main" id="{A34C11DA-4074-454D-800C-0FC5FBF1CD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5" name="Imagem 4" descr="HD-ShadowShor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9F3AA6-DC8E-4E31-9A7E-1B7EC9B85C2F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73540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enagem única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enagem única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enagem única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438446" y="2336873"/>
            <a:ext cx="5608336" cy="3599313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9C7CF41C-A013-479A-8EBA-95ACB152ED2D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20702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enagem única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enagem única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enagem única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2620817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7CA3DD67-A432-4DBB-8CA5-B857B6191B54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16" name="Marcador de Posição da Imagem 2">
            <a:extLst>
              <a:ext uri="{FF2B5EF4-FFF2-40B4-BE49-F238E27FC236}">
                <a16:creationId xmlns:a16="http://schemas.microsoft.com/office/drawing/2014/main" id="{5E59F855-D2A7-4662-804E-17B59CD1A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13022" y="2327474"/>
            <a:ext cx="6833757" cy="3608712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2275739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m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1090482"/>
          </a:xfrm>
        </p:spPr>
        <p:txBody>
          <a:bodyPr rtlCol="0" anchor="ctr" anchorCtr="0">
            <a:normAutofit/>
          </a:bodyPr>
          <a:lstStyle>
            <a:lvl1pPr>
              <a:defRPr sz="24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FF3672-F000-4337-A174-0468FF1B91AC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13" name="Marcador de Posição do SmartArt 12">
            <a:extLst>
              <a:ext uri="{FF2B5EF4-FFF2-40B4-BE49-F238E27FC236}">
                <a16:creationId xmlns:a16="http://schemas.microsoft.com/office/drawing/2014/main" id="{DBD7FBFD-679C-4A5B-A176-220004B60453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80321" y="386862"/>
            <a:ext cx="9614617" cy="3867638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 gráfico SmartArt</a:t>
            </a:r>
          </a:p>
        </p:txBody>
      </p:sp>
    </p:spTree>
    <p:extLst>
      <p:ext uri="{BB962C8B-B14F-4D97-AF65-F5344CB8AC3E}">
        <p14:creationId xmlns:p14="http://schemas.microsoft.com/office/powerpoint/2010/main" val="3525996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22B243BA-55F2-42F1-B294-0EB708FCD888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46408269-63CF-4017-AC0D-C35B044D307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7A3695B4-ADE3-45A9-8119-67D5F83A8C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6B8F0030-0551-4558-8533-64D2E4838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59607E3E-29E0-44E4-899A-0955FA4D367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AD4251FC-462A-4B83-9F84-2358E52E31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m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DC8128-0890-4033-B49E-54C7083C6294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514006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7FCAB52-C8F0-4659-9B95-C792632631CE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5E98770F-9E46-4F69-9A76-F671813AF57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0" name="Gráfico 19" descr="Engrenagem única">
              <a:extLst>
                <a:ext uri="{FF2B5EF4-FFF2-40B4-BE49-F238E27FC236}">
                  <a16:creationId xmlns:a16="http://schemas.microsoft.com/office/drawing/2014/main" id="{F08BF8CF-C3C2-4767-B88B-DE07E6A628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enagem única">
              <a:extLst>
                <a:ext uri="{FF2B5EF4-FFF2-40B4-BE49-F238E27FC236}">
                  <a16:creationId xmlns:a16="http://schemas.microsoft.com/office/drawing/2014/main" id="{E63AFEB7-4AAE-448E-8B0B-C2F2287771A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enagem única">
              <a:extLst>
                <a:ext uri="{FF2B5EF4-FFF2-40B4-BE49-F238E27FC236}">
                  <a16:creationId xmlns:a16="http://schemas.microsoft.com/office/drawing/2014/main" id="{E279C731-1AAF-453A-94B0-6CC2920395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1" name="Imagem 10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m 12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tâ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1CD401-CE5E-44A8-ACF3-2C5AD72607E5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16" name="Caixa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PT" sz="72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aixa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7200" noProof="0">
                <a:solidFill>
                  <a:schemeClr val="tx1"/>
                </a:solidFill>
                <a:effectLst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33132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8CB2BD5A-C0EC-4AC1-BBF1-851D8321B964}"/>
              </a:ext>
            </a:extLst>
          </p:cNvPr>
          <p:cNvGrpSpPr/>
          <p:nvPr userDrawn="1"/>
        </p:nvGrpSpPr>
        <p:grpSpPr>
          <a:xfrm rot="5400000">
            <a:off x="188826" y="1282475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538A56DB-6938-460F-9BB3-A0A34C234B3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E2A1D679-9D00-4DC7-82EC-B6C33270E7F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8DFB6E86-77FA-4731-B7FA-5A63254A3E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982D40F0-DDB8-45E0-B9D1-5964842C73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D744A42C-4948-489C-8EB2-12C65C47E9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9" name="Imagem 8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89" y="5928628"/>
            <a:ext cx="10437812" cy="321164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 bwMode="ltGray">
          <a:xfrm>
            <a:off x="1754188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tângulo 11"/>
          <p:cNvSpPr/>
          <p:nvPr/>
        </p:nvSpPr>
        <p:spPr>
          <a:xfrm>
            <a:off x="-4931" y="4556102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77332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2177333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9047994" y="5936187"/>
            <a:ext cx="2743200" cy="365125"/>
          </a:xfrm>
        </p:spPr>
        <p:txBody>
          <a:bodyPr rtlCol="0"/>
          <a:lstStyle/>
          <a:p>
            <a:pPr rtl="0"/>
            <a:fld id="{9943CB98-DCC0-4B06-84D5-E53DBB049353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177334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38697" y="469803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5689363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>
            <a:extLst>
              <a:ext uri="{FF2B5EF4-FFF2-40B4-BE49-F238E27FC236}">
                <a16:creationId xmlns:a16="http://schemas.microsoft.com/office/drawing/2014/main" id="{BFC60FB4-27C2-4896-9B64-2DFE33815CE2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24" name="Gráfico 23" descr="Engrenagem única">
              <a:extLst>
                <a:ext uri="{FF2B5EF4-FFF2-40B4-BE49-F238E27FC236}">
                  <a16:creationId xmlns:a16="http://schemas.microsoft.com/office/drawing/2014/main" id="{EE89D477-BED5-4149-965A-0C122D97A01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5" name="Gráfico 24" descr="Engrenagem única">
              <a:extLst>
                <a:ext uri="{FF2B5EF4-FFF2-40B4-BE49-F238E27FC236}">
                  <a16:creationId xmlns:a16="http://schemas.microsoft.com/office/drawing/2014/main" id="{5CCE09A4-D09F-43A2-8459-2E9D3E9602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6" name="Gráfico 25" descr="Engrenagem única">
              <a:extLst>
                <a:ext uri="{FF2B5EF4-FFF2-40B4-BE49-F238E27FC236}">
                  <a16:creationId xmlns:a16="http://schemas.microsoft.com/office/drawing/2014/main" id="{9A46A1B3-2A0B-4FFE-AE15-A11187E434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7" name="Gráfico 26" descr="Engrenagem única">
              <a:extLst>
                <a:ext uri="{FF2B5EF4-FFF2-40B4-BE49-F238E27FC236}">
                  <a16:creationId xmlns:a16="http://schemas.microsoft.com/office/drawing/2014/main" id="{D4F4A02A-94BC-4984-A372-3B77FC854C2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3" name="Imagem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m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tâ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/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3DA42-2AB4-4870-9792-D1CBC4569283}" type="datetime1">
              <a:rPr lang="pt-PT" noProof="0" smtClean="0"/>
              <a:t>04/12/2022</a:t>
            </a:fld>
            <a:endParaRPr lang="en-US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528377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1F89FDF-9788-47AD-B230-0314E7C8D087}"/>
              </a:ext>
            </a:extLst>
          </p:cNvPr>
          <p:cNvGrpSpPr/>
          <p:nvPr userDrawn="1"/>
        </p:nvGrpSpPr>
        <p:grpSpPr>
          <a:xfrm rot="10800000">
            <a:off x="99308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9CD6B783-A97E-437E-B4E2-F7D761F0A2E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20" name="Gráfico 19" descr="Engrenagem única">
              <a:extLst>
                <a:ext uri="{FF2B5EF4-FFF2-40B4-BE49-F238E27FC236}">
                  <a16:creationId xmlns:a16="http://schemas.microsoft.com/office/drawing/2014/main" id="{4699BB72-0480-4165-8D15-316CEED8CE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enagem única">
              <a:extLst>
                <a:ext uri="{FF2B5EF4-FFF2-40B4-BE49-F238E27FC236}">
                  <a16:creationId xmlns:a16="http://schemas.microsoft.com/office/drawing/2014/main" id="{685C07D9-1911-4085-8555-C992A61B10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enagem única">
              <a:extLst>
                <a:ext uri="{FF2B5EF4-FFF2-40B4-BE49-F238E27FC236}">
                  <a16:creationId xmlns:a16="http://schemas.microsoft.com/office/drawing/2014/main" id="{D621B3C3-2371-4ED0-BC1D-87AABF852BD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23" name="Gráfico 22" descr="Engrenagem única">
              <a:extLst>
                <a:ext uri="{FF2B5EF4-FFF2-40B4-BE49-F238E27FC236}">
                  <a16:creationId xmlns:a16="http://schemas.microsoft.com/office/drawing/2014/main" id="{D7D15287-50FE-4441-BA06-D454D73F7E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3" name="Imagem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076" y="1970240"/>
            <a:ext cx="10437812" cy="321164"/>
          </a:xfrm>
          <a:prstGeom prst="rect">
            <a:avLst/>
          </a:prstGeom>
        </p:spPr>
      </p:pic>
      <p:pic>
        <p:nvPicPr>
          <p:cNvPr id="14" name="Imagem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tângulo 16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>
          <a:xfrm>
            <a:off x="8989256" y="5936187"/>
            <a:ext cx="2743200" cy="365125"/>
          </a:xfrm>
        </p:spPr>
        <p:txBody>
          <a:bodyPr rtlCol="0"/>
          <a:lstStyle/>
          <a:p>
            <a:pPr rtl="0"/>
            <a:fld id="{0FCEBD4C-F557-4349-91D1-B06A619351FC}" type="datetime1">
              <a:rPr lang="pt-PT" noProof="0" smtClean="0"/>
              <a:t>04/12/2022</a:t>
            </a:fld>
            <a:endParaRPr lang="en-US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>
          <a:xfrm>
            <a:off x="2118596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>
          <a:xfrm>
            <a:off x="140493" y="748304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n-US" noProof="0" smtClean="0"/>
              <a:t>‹nº›</a:t>
            </a:fld>
            <a:endParaRPr lang="en-US" noProof="0"/>
          </a:p>
        </p:txBody>
      </p:sp>
      <p:cxnSp>
        <p:nvCxnSpPr>
          <p:cNvPr id="33" name="Conexão Reta 32">
            <a:extLst>
              <a:ext uri="{FF2B5EF4-FFF2-40B4-BE49-F238E27FC236}">
                <a16:creationId xmlns:a16="http://schemas.microsoft.com/office/drawing/2014/main" id="{2664D24B-EA78-4E18-9226-569365267E5E}"/>
              </a:ext>
            </a:extLst>
          </p:cNvPr>
          <p:cNvCxnSpPr/>
          <p:nvPr userDrawn="1"/>
        </p:nvCxnSpPr>
        <p:spPr>
          <a:xfrm>
            <a:off x="85711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ítulo 1">
            <a:extLst>
              <a:ext uri="{FF2B5EF4-FFF2-40B4-BE49-F238E27FC236}">
                <a16:creationId xmlns:a16="http://schemas.microsoft.com/office/drawing/2014/main" id="{5BE17E03-04A7-46ED-8623-88DFFD7E30B0}"/>
              </a:ext>
            </a:extLst>
          </p:cNvPr>
          <p:cNvSpPr txBox="1">
            <a:spLocks/>
          </p:cNvSpPr>
          <p:nvPr userDrawn="1"/>
        </p:nvSpPr>
        <p:spPr>
          <a:xfrm>
            <a:off x="2106131" y="790252"/>
            <a:ext cx="3060802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endParaRPr lang="en-US" sz="2400" noProof="0"/>
          </a:p>
        </p:txBody>
      </p:sp>
      <p:cxnSp>
        <p:nvCxnSpPr>
          <p:cNvPr id="38" name="Conexão Reta 37">
            <a:extLst>
              <a:ext uri="{FF2B5EF4-FFF2-40B4-BE49-F238E27FC236}">
                <a16:creationId xmlns:a16="http://schemas.microsoft.com/office/drawing/2014/main" id="{A3840076-AFCB-4C84-8E23-85DAD3CBEF3E}"/>
              </a:ext>
            </a:extLst>
          </p:cNvPr>
          <p:cNvCxnSpPr/>
          <p:nvPr userDrawn="1"/>
        </p:nvCxnSpPr>
        <p:spPr>
          <a:xfrm>
            <a:off x="52945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ítulo 50">
            <a:extLst>
              <a:ext uri="{FF2B5EF4-FFF2-40B4-BE49-F238E27FC236}">
                <a16:creationId xmlns:a16="http://schemas.microsoft.com/office/drawing/2014/main" id="{BBA20603-8433-4B38-976F-F18CF78D6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132" y="735087"/>
            <a:ext cx="3060802" cy="1080938"/>
          </a:xfrm>
        </p:spPr>
        <p:txBody>
          <a:bodyPr rtlCol="0" anchor="ctr" anchorCtr="0"/>
          <a:lstStyle>
            <a:lvl1pPr algn="ctr">
              <a:defRPr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/>
          </a:p>
        </p:txBody>
      </p:sp>
      <p:sp>
        <p:nvSpPr>
          <p:cNvPr id="53" name="Marcador de Posição do Texto 52">
            <a:extLst>
              <a:ext uri="{FF2B5EF4-FFF2-40B4-BE49-F238E27FC236}">
                <a16:creationId xmlns:a16="http://schemas.microsoft.com/office/drawing/2014/main" id="{EF340F6C-3335-49B0-AE89-7103CA6A7F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84611" y="735013"/>
            <a:ext cx="3060700" cy="1081087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600">
                <a:latin typeface="+mj-lt"/>
              </a:defRPr>
            </a:lvl3pPr>
            <a:lvl4pPr>
              <a:defRPr sz="3600">
                <a:latin typeface="+mj-lt"/>
              </a:defRPr>
            </a:lvl4pPr>
            <a:lvl5pPr>
              <a:defRPr sz="3600">
                <a:latin typeface="+mj-lt"/>
              </a:defRPr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5" name="Marcador de Posição do Texto 54">
            <a:extLst>
              <a:ext uri="{FF2B5EF4-FFF2-40B4-BE49-F238E27FC236}">
                <a16:creationId xmlns:a16="http://schemas.microsoft.com/office/drawing/2014/main" id="{1F0AD31D-2FFB-40A9-96C2-F4EE3869BC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62988" y="746125"/>
            <a:ext cx="3070225" cy="105886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 algn="ctr">
              <a:defRPr sz="3600">
                <a:latin typeface="+mj-lt"/>
              </a:defRPr>
            </a:lvl2pPr>
            <a:lvl3pPr algn="ctr">
              <a:defRPr sz="3600">
                <a:latin typeface="+mj-lt"/>
              </a:defRPr>
            </a:lvl3pPr>
            <a:lvl4pPr algn="ctr">
              <a:defRPr sz="3600">
                <a:latin typeface="+mj-lt"/>
              </a:defRPr>
            </a:lvl4pPr>
            <a:lvl5pPr algn="ctr">
              <a:defRPr sz="3600">
                <a:latin typeface="+mj-lt"/>
              </a:defRPr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7" name="Marcador de Posição de Conteúdo 56">
            <a:extLst>
              <a:ext uri="{FF2B5EF4-FFF2-40B4-BE49-F238E27FC236}">
                <a16:creationId xmlns:a16="http://schemas.microsoft.com/office/drawing/2014/main" id="{52B689E9-5B4C-4CC0-AAA4-847EB66C330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2106131" y="2116138"/>
            <a:ext cx="3060802" cy="3713162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/>
          </a:p>
        </p:txBody>
      </p:sp>
      <p:sp>
        <p:nvSpPr>
          <p:cNvPr id="58" name="Marcador de Posição de Conteúdo 56">
            <a:extLst>
              <a:ext uri="{FF2B5EF4-FFF2-40B4-BE49-F238E27FC236}">
                <a16:creationId xmlns:a16="http://schemas.microsoft.com/office/drawing/2014/main" id="{1D5202CC-08D0-4157-9CB3-AA1EF4A2C85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384611" y="2103211"/>
            <a:ext cx="3060802" cy="3713162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/>
          </a:p>
        </p:txBody>
      </p:sp>
      <p:sp>
        <p:nvSpPr>
          <p:cNvPr id="59" name="Marcador de Posição de Conteúdo 56">
            <a:extLst>
              <a:ext uri="{FF2B5EF4-FFF2-40B4-BE49-F238E27FC236}">
                <a16:creationId xmlns:a16="http://schemas.microsoft.com/office/drawing/2014/main" id="{7BE8E782-50B7-4C4E-BEA5-DDA27E0F681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659892" y="2097613"/>
            <a:ext cx="3060802" cy="3713162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7253014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bg bwMode="blackWhite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2C074DF2-6D4F-4B58-A82E-6322DB69A6CC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42297"/>
            <a:chOff x="7232499" y="-159283"/>
            <a:chExt cx="4959501" cy="5242297"/>
          </a:xfrm>
          <a:solidFill>
            <a:srgbClr val="76280B">
              <a:alpha val="60000"/>
            </a:srgbClr>
          </a:solidFill>
        </p:grpSpPr>
        <p:pic>
          <p:nvPicPr>
            <p:cNvPr id="29" name="Gráfico 28" descr="Engrenagem única">
              <a:extLst>
                <a:ext uri="{FF2B5EF4-FFF2-40B4-BE49-F238E27FC236}">
                  <a16:creationId xmlns:a16="http://schemas.microsoft.com/office/drawing/2014/main" id="{B9A8CB2C-0A50-43EC-A2C7-F536FF84DE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31" name="Gráfico 30" descr="Engrenagem única">
              <a:extLst>
                <a:ext uri="{FF2B5EF4-FFF2-40B4-BE49-F238E27FC236}">
                  <a16:creationId xmlns:a16="http://schemas.microsoft.com/office/drawing/2014/main" id="{71F3D36D-2C1A-4D06-A27F-6A64AA1188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32" name="Gráfico 31" descr="Engrenagem única">
              <a:extLst>
                <a:ext uri="{FF2B5EF4-FFF2-40B4-BE49-F238E27FC236}">
                  <a16:creationId xmlns:a16="http://schemas.microsoft.com/office/drawing/2014/main" id="{61F0F601-D5AC-45C0-92B6-2376085B0D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203014"/>
              <a:ext cx="2880000" cy="2880000"/>
            </a:xfrm>
            <a:prstGeom prst="rect">
              <a:avLst/>
            </a:prstGeom>
          </p:spPr>
        </p:pic>
        <p:pic>
          <p:nvPicPr>
            <p:cNvPr id="33" name="Gráfico 32" descr="Engrenagem única">
              <a:extLst>
                <a:ext uri="{FF2B5EF4-FFF2-40B4-BE49-F238E27FC236}">
                  <a16:creationId xmlns:a16="http://schemas.microsoft.com/office/drawing/2014/main" id="{DE792A6A-B423-4979-BD59-4CD4A74069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m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m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â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/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/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/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/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EDAD9B-38EE-41C7-BF15-81085AC1C8E3}" type="datetime1">
              <a:rPr lang="pt-PT" noProof="0" smtClean="0"/>
              <a:t>04/12/2022</a:t>
            </a:fld>
            <a:endParaRPr lang="en-US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2556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s Múltip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4E106B9E-EBA8-4369-8705-FDBBA60DC7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60549" y="2101850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80D0165-A38B-4CE8-AE4D-186DBC04F8D4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2" name="Gráfico 11" descr="Engrenagem única">
              <a:extLst>
                <a:ext uri="{FF2B5EF4-FFF2-40B4-BE49-F238E27FC236}">
                  <a16:creationId xmlns:a16="http://schemas.microsoft.com/office/drawing/2014/main" id="{90C052C9-F1E0-4264-8CAC-31B0B8F76D6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892FFF3D-7B2E-44EB-83BA-5453FEC489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CC5A9AF4-A787-49A3-83CF-889F9AEE0D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B5D192A5-6FE9-49BC-9104-102935BA03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m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m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â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A31EA1-8DBC-4DDB-81EA-52CD7748C013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24" name="Marcador de Posição do Texto 7">
            <a:extLst>
              <a:ext uri="{FF2B5EF4-FFF2-40B4-BE49-F238E27FC236}">
                <a16:creationId xmlns:a16="http://schemas.microsoft.com/office/drawing/2014/main" id="{F099E8F9-E092-4E4C-AB87-FB2B4EC4D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60549" y="3044624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5" name="Marcador de Posição do Texto 7">
            <a:extLst>
              <a:ext uri="{FF2B5EF4-FFF2-40B4-BE49-F238E27FC236}">
                <a16:creationId xmlns:a16="http://schemas.microsoft.com/office/drawing/2014/main" id="{782CF4FC-13E5-4A63-BCF2-3AF43B5F15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60549" y="3987398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6" name="Marcador de Posição do Texto 7">
            <a:extLst>
              <a:ext uri="{FF2B5EF4-FFF2-40B4-BE49-F238E27FC236}">
                <a16:creationId xmlns:a16="http://schemas.microsoft.com/office/drawing/2014/main" id="{8523C4DE-E0C6-4EE1-9145-DA78191746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60549" y="4930171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03526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EE363D07-B7E9-4C17-BF5B-ADACCCAD7C6C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2" name="Gráfico 11" descr="Engrenagem única">
              <a:extLst>
                <a:ext uri="{FF2B5EF4-FFF2-40B4-BE49-F238E27FC236}">
                  <a16:creationId xmlns:a16="http://schemas.microsoft.com/office/drawing/2014/main" id="{BF7F7D52-1EF2-49FA-AE87-7BE7232893F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ACC0D449-4064-40FD-A10D-BE7844EB87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1FE621D1-1FD9-49E2-99C8-0CB37634CD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0EA6856C-35D0-465E-B0CB-B889D4DA0B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A493FB47-F1DA-40B8-A1F4-115CD1F7084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7" name="Imagem 6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m 7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475F50-F886-4FD7-9069-339C97033CEB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033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CBF5BF6C-5F7D-464E-B42E-D194CF355A7E}"/>
              </a:ext>
            </a:extLst>
          </p:cNvPr>
          <p:cNvGrpSpPr/>
          <p:nvPr userDrawn="1"/>
        </p:nvGrpSpPr>
        <p:grpSpPr bwMode="ltGray">
          <a:xfrm rot="5400000">
            <a:off x="7096454" y="1615369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8F045C13-A0AE-4F21-8EE7-47DCE4B458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D5197B13-7446-4E28-A62C-4543D7BD63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4B5B975A-536D-4192-B3DE-875F5E141A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5BB09BB4-511A-4714-92A7-D9CA09D1FD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m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F71AF3-BF2A-4255-AAB3-4B19D5E7FA01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762720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2137645" y="2336873"/>
            <a:ext cx="4698358" cy="3599316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7051448" y="2336873"/>
            <a:ext cx="4700058" cy="3599316"/>
          </a:xfrm>
        </p:spPr>
        <p:txBody>
          <a:bodyPr rtlCol="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BA7F7330-009E-41F6-AF3B-06E6984DBA3C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06977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F90C5C8C-B074-498F-921D-CC0B5DF8FBD3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C270183A-92E0-49A5-B6BC-F1934676372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6E086889-5472-4B65-A156-D0B8F369C3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4BCBF44F-62C7-4F40-99DF-85C459F43E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8" name="Gráfico 17" descr="Engrenagem única">
              <a:extLst>
                <a:ext uri="{FF2B5EF4-FFF2-40B4-BE49-F238E27FC236}">
                  <a16:creationId xmlns:a16="http://schemas.microsoft.com/office/drawing/2014/main" id="{ABF64D53-5ED0-4A1D-A7EA-94CDB0D37E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9" name="Gráfico 18" descr="Engrenagem única">
              <a:extLst>
                <a:ext uri="{FF2B5EF4-FFF2-40B4-BE49-F238E27FC236}">
                  <a16:creationId xmlns:a16="http://schemas.microsoft.com/office/drawing/2014/main" id="{2565C769-10BF-4E7B-B099-B4FD458436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0" name="Imagem 9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m 10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0320" y="2336873"/>
            <a:ext cx="4698358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5594123" y="2336873"/>
            <a:ext cx="4700059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487E57-04B5-4B1C-A6A8-08B743FB3988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727138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enagem única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enagem única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m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ECF9851A-6165-47E3-82F2-02EE0AC35765}" type="datetime1">
              <a:rPr lang="pt-PT" noProof="0" smtClean="0"/>
              <a:t>04/12/2022</a:t>
            </a:fld>
            <a:endParaRPr lang="en-US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n-US" noProof="0" smtClean="0"/>
              <a:t>‹nº›</a:t>
            </a:fld>
            <a:endParaRPr lang="en-US" noProof="0"/>
          </a:p>
        </p:txBody>
      </p:sp>
      <p:sp>
        <p:nvSpPr>
          <p:cNvPr id="18" name="Marcador de Posição de Conteúdo 2">
            <a:extLst>
              <a:ext uri="{FF2B5EF4-FFF2-40B4-BE49-F238E27FC236}">
                <a16:creationId xmlns:a16="http://schemas.microsoft.com/office/drawing/2014/main" id="{FD7CD5CF-F924-43C6-9C02-06FBC84A6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644" y="2161725"/>
            <a:ext cx="9613861" cy="3702647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1318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1CA97C9F-27FA-4BCE-84C2-EA9C0347E974}"/>
              </a:ext>
            </a:extLst>
          </p:cNvPr>
          <p:cNvGrpSpPr/>
          <p:nvPr userDrawn="1"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1" name="Gráfico 10" descr="Engrenagem única">
              <a:extLst>
                <a:ext uri="{FF2B5EF4-FFF2-40B4-BE49-F238E27FC236}">
                  <a16:creationId xmlns:a16="http://schemas.microsoft.com/office/drawing/2014/main" id="{6EEB6AF8-1385-4805-8E97-CDE431030B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2" name="Gráfico 11" descr="Engrenagem única">
              <a:extLst>
                <a:ext uri="{FF2B5EF4-FFF2-40B4-BE49-F238E27FC236}">
                  <a16:creationId xmlns:a16="http://schemas.microsoft.com/office/drawing/2014/main" id="{1F08FE59-AC1A-4BF7-B9D5-7672C8C7D3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F44470E0-8B01-46E6-90F1-4B52CB3EFF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2FB2E216-0387-4DF4-A432-E877C96A7B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53685AA4-853C-46A8-8ADB-FA80FE59BF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6" name="Imagem 5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m 6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â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9A311C-859B-4D46-A4E1-F5016EB0ECDA}" type="datetime1">
              <a:rPr lang="pt-PT" noProof="0" smtClean="0"/>
              <a:t>04/12/2022</a:t>
            </a:fld>
            <a:endParaRPr lang="en-US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9934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1CA97C9F-27FA-4BCE-84C2-EA9C0347E974}"/>
              </a:ext>
            </a:extLst>
          </p:cNvPr>
          <p:cNvGrpSpPr/>
          <p:nvPr userDrawn="1"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1" name="Gráfico 10" descr="Engrenagem única">
              <a:extLst>
                <a:ext uri="{FF2B5EF4-FFF2-40B4-BE49-F238E27FC236}">
                  <a16:creationId xmlns:a16="http://schemas.microsoft.com/office/drawing/2014/main" id="{6EEB6AF8-1385-4805-8E97-CDE431030B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2" name="Gráfico 11" descr="Engrenagem única">
              <a:extLst>
                <a:ext uri="{FF2B5EF4-FFF2-40B4-BE49-F238E27FC236}">
                  <a16:creationId xmlns:a16="http://schemas.microsoft.com/office/drawing/2014/main" id="{1F08FE59-AC1A-4BF7-B9D5-7672C8C7D3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3" name="Gráfico 12" descr="Engrenagem única">
              <a:extLst>
                <a:ext uri="{FF2B5EF4-FFF2-40B4-BE49-F238E27FC236}">
                  <a16:creationId xmlns:a16="http://schemas.microsoft.com/office/drawing/2014/main" id="{F44470E0-8B01-46E6-90F1-4B52CB3EFF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enagem única">
              <a:extLst>
                <a:ext uri="{FF2B5EF4-FFF2-40B4-BE49-F238E27FC236}">
                  <a16:creationId xmlns:a16="http://schemas.microsoft.com/office/drawing/2014/main" id="{2FB2E216-0387-4DF4-A432-E877C96A7B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5" name="Gráfico 14" descr="Engrenagem única">
              <a:extLst>
                <a:ext uri="{FF2B5EF4-FFF2-40B4-BE49-F238E27FC236}">
                  <a16:creationId xmlns:a16="http://schemas.microsoft.com/office/drawing/2014/main" id="{53685AA4-853C-46A8-8ADB-FA80FE59BF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6" name="Imagem 5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m 6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â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E20BD5-2487-4DB0-8B7C-C5C3EA6DDB93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17" name="Marcador de Posição do Texto 16">
            <a:extLst>
              <a:ext uri="{FF2B5EF4-FFF2-40B4-BE49-F238E27FC236}">
                <a16:creationId xmlns:a16="http://schemas.microsoft.com/office/drawing/2014/main" id="{D683A405-3ADE-448E-893F-D3D2E11CCA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7819" y="2290763"/>
            <a:ext cx="8396362" cy="31003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462027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hashOverlay-FullResolve.png"/>
          <p:cNvPicPr>
            <a:picLocks noChangeAspect="1"/>
          </p:cNvPicPr>
          <p:nvPr/>
        </p:nvPicPr>
        <p:blipFill>
          <a:blip r:embed="rId21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D6258F4-DB28-4D60-8BD2-7BA7A083589C}" type="datetime1">
              <a:rPr lang="pt-PT" noProof="0" smtClean="0"/>
              <a:t>04/12/2022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3FA76C-C565-46B6-8652-D75785E2521F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83226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9" r:id="rId5"/>
    <p:sldLayoutId id="2147483665" r:id="rId6"/>
    <p:sldLayoutId id="2147483680" r:id="rId7"/>
    <p:sldLayoutId id="2147483666" r:id="rId8"/>
    <p:sldLayoutId id="2147483682" r:id="rId9"/>
    <p:sldLayoutId id="2147483667" r:id="rId10"/>
    <p:sldLayoutId id="2147483668" r:id="rId11"/>
    <p:sldLayoutId id="2147483681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8" r:id="rId18"/>
    <p:sldLayoutId id="2147483675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6576728-F980-45A3-A87D-8CB7E8D81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10" y="4666891"/>
            <a:ext cx="10420711" cy="1135513"/>
          </a:xfrm>
        </p:spPr>
        <p:txBody>
          <a:bodyPr>
            <a:noAutofit/>
          </a:bodyPr>
          <a:lstStyle/>
          <a:p>
            <a:r>
              <a:rPr lang="pt-PT" sz="5400"/>
              <a:t>Programação Distribuída – Meta 1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8C76D2-C36D-914F-CBCA-CDE92D5C8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485" y="4952721"/>
            <a:ext cx="1417505" cy="56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exão Reta 70">
            <a:extLst>
              <a:ext uri="{FF2B5EF4-FFF2-40B4-BE49-F238E27FC236}">
                <a16:creationId xmlns:a16="http://schemas.microsoft.com/office/drawing/2014/main" id="{5BA332A2-1604-1DBB-A1D9-ED67BC0C23C9}"/>
              </a:ext>
            </a:extLst>
          </p:cNvPr>
          <p:cNvCxnSpPr>
            <a:cxnSpLocks/>
          </p:cNvCxnSpPr>
          <p:nvPr/>
        </p:nvCxnSpPr>
        <p:spPr bwMode="auto">
          <a:xfrm flipH="1">
            <a:off x="3623094" y="1133461"/>
            <a:ext cx="2306131" cy="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xão Reta 70">
            <a:extLst>
              <a:ext uri="{FF2B5EF4-FFF2-40B4-BE49-F238E27FC236}">
                <a16:creationId xmlns:a16="http://schemas.microsoft.com/office/drawing/2014/main" id="{E54BA96D-C4D2-1271-77BD-3949B7FB741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29225" y="1133461"/>
            <a:ext cx="439947" cy="66946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xão Reta 70">
            <a:extLst>
              <a:ext uri="{FF2B5EF4-FFF2-40B4-BE49-F238E27FC236}">
                <a16:creationId xmlns:a16="http://schemas.microsoft.com/office/drawing/2014/main" id="{B970D5C4-229A-0C80-DC40-69B7B5FA0BBC}"/>
              </a:ext>
            </a:extLst>
          </p:cNvPr>
          <p:cNvCxnSpPr>
            <a:cxnSpLocks/>
          </p:cNvCxnSpPr>
          <p:nvPr/>
        </p:nvCxnSpPr>
        <p:spPr bwMode="auto">
          <a:xfrm flipH="1">
            <a:off x="6369172" y="1802921"/>
            <a:ext cx="2230438" cy="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2CF6719-0E53-7902-BAAF-65264068186B}"/>
              </a:ext>
            </a:extLst>
          </p:cNvPr>
          <p:cNvSpPr txBox="1"/>
          <p:nvPr/>
        </p:nvSpPr>
        <p:spPr>
          <a:xfrm flipH="1">
            <a:off x="4172312" y="655486"/>
            <a:ext cx="1756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/>
              <a:t>Daniel Albino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7E7DD27-FB44-E029-2EEC-35F6D07BF14F}"/>
              </a:ext>
            </a:extLst>
          </p:cNvPr>
          <p:cNvSpPr txBox="1"/>
          <p:nvPr/>
        </p:nvSpPr>
        <p:spPr>
          <a:xfrm flipH="1">
            <a:off x="6482243" y="1268136"/>
            <a:ext cx="2193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/>
              <a:t>Nuno Domingues </a:t>
            </a:r>
          </a:p>
        </p:txBody>
      </p:sp>
      <p:cxnSp>
        <p:nvCxnSpPr>
          <p:cNvPr id="21" name="Conexão Reta 70">
            <a:extLst>
              <a:ext uri="{FF2B5EF4-FFF2-40B4-BE49-F238E27FC236}">
                <a16:creationId xmlns:a16="http://schemas.microsoft.com/office/drawing/2014/main" id="{E830C24D-DF07-DC2F-3079-6519C051525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8599610" y="1802921"/>
            <a:ext cx="439947" cy="66946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exão Reta 70">
            <a:extLst>
              <a:ext uri="{FF2B5EF4-FFF2-40B4-BE49-F238E27FC236}">
                <a16:creationId xmlns:a16="http://schemas.microsoft.com/office/drawing/2014/main" id="{98DB284F-9C8F-E1A6-3179-B62FCC46C655}"/>
              </a:ext>
            </a:extLst>
          </p:cNvPr>
          <p:cNvCxnSpPr>
            <a:cxnSpLocks/>
          </p:cNvCxnSpPr>
          <p:nvPr/>
        </p:nvCxnSpPr>
        <p:spPr bwMode="auto">
          <a:xfrm flipH="1">
            <a:off x="9039557" y="2472381"/>
            <a:ext cx="1840765" cy="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7A66BF47-150B-72E4-D1B3-C49F9B915453}"/>
              </a:ext>
            </a:extLst>
          </p:cNvPr>
          <p:cNvSpPr txBox="1"/>
          <p:nvPr/>
        </p:nvSpPr>
        <p:spPr>
          <a:xfrm flipH="1">
            <a:off x="9129717" y="1960128"/>
            <a:ext cx="1750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/>
              <a:t>Miguel Neves</a:t>
            </a:r>
          </a:p>
        </p:txBody>
      </p:sp>
      <p:cxnSp>
        <p:nvCxnSpPr>
          <p:cNvPr id="31" name="Conexão Reta 70">
            <a:extLst>
              <a:ext uri="{FF2B5EF4-FFF2-40B4-BE49-F238E27FC236}">
                <a16:creationId xmlns:a16="http://schemas.microsoft.com/office/drawing/2014/main" id="{456F890A-928C-32E1-49A4-DF570648934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880322" y="2472381"/>
            <a:ext cx="439947" cy="66946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xão Reta 70">
            <a:extLst>
              <a:ext uri="{FF2B5EF4-FFF2-40B4-BE49-F238E27FC236}">
                <a16:creationId xmlns:a16="http://schemas.microsoft.com/office/drawing/2014/main" id="{44AE944D-8483-0E6F-4AEB-CE98385D3956}"/>
              </a:ext>
            </a:extLst>
          </p:cNvPr>
          <p:cNvCxnSpPr>
            <a:cxnSpLocks/>
          </p:cNvCxnSpPr>
          <p:nvPr/>
        </p:nvCxnSpPr>
        <p:spPr bwMode="auto">
          <a:xfrm flipH="1">
            <a:off x="11320269" y="3141841"/>
            <a:ext cx="871731" cy="0"/>
          </a:xfrm>
          <a:prstGeom prst="line">
            <a:avLst/>
          </a:prstGeom>
          <a:ln w="76200">
            <a:solidFill>
              <a:schemeClr val="tx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7DD21784-0479-8797-7E4D-1675B53F839E}"/>
              </a:ext>
            </a:extLst>
          </p:cNvPr>
          <p:cNvSpPr txBox="1"/>
          <p:nvPr/>
        </p:nvSpPr>
        <p:spPr>
          <a:xfrm flipH="1">
            <a:off x="11414462" y="2634815"/>
            <a:ext cx="7775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/>
              <a:t>G-06</a:t>
            </a:r>
          </a:p>
        </p:txBody>
      </p:sp>
    </p:spTree>
    <p:extLst>
      <p:ext uri="{BB962C8B-B14F-4D97-AF65-F5344CB8AC3E}">
        <p14:creationId xmlns:p14="http://schemas.microsoft.com/office/powerpoint/2010/main" val="674738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95787F24-7AF4-51A6-A1D1-33D16F31C0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14142" y="2266622"/>
            <a:ext cx="5938122" cy="415668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i="1" err="1"/>
              <a:t>Sign</a:t>
            </a:r>
            <a:r>
              <a:rPr lang="pt-PT" i="1"/>
              <a:t> </a:t>
            </a:r>
            <a:r>
              <a:rPr lang="pt-PT" i="1" err="1"/>
              <a:t>up</a:t>
            </a:r>
            <a:endParaRPr lang="pt-PT" i="1"/>
          </a:p>
        </p:txBody>
      </p:sp>
      <p:pic>
        <p:nvPicPr>
          <p:cNvPr id="6" name="Gráfico 5" descr="Ícone de aprendizagem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FB5D2650-10E7-47FE-EBC0-B57838BBC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336" y="2266622"/>
            <a:ext cx="4021615" cy="4156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/>
              <a:t>Formulário de </a:t>
            </a:r>
            <a:r>
              <a:rPr lang="pt-PT" sz="2000" i="1"/>
              <a:t>Login</a:t>
            </a:r>
            <a:r>
              <a:rPr lang="pt-PT" sz="200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Campo para introdução do nome de utilizador 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Campo para introdução do </a:t>
            </a:r>
            <a:r>
              <a:rPr lang="pt-PT" sz="1600" i="1" err="1"/>
              <a:t>username</a:t>
            </a:r>
            <a:endParaRPr lang="pt-PT" sz="1600"/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Campo para introdução da Palavra passe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registar</a:t>
            </a:r>
            <a:endParaRPr lang="pt-PT" sz="1600" i="1"/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cancelar e voltar ao menu anterior</a:t>
            </a:r>
          </a:p>
        </p:txBody>
      </p:sp>
      <p:cxnSp>
        <p:nvCxnSpPr>
          <p:cNvPr id="10" name="Conexão Reta 70">
            <a:extLst>
              <a:ext uri="{FF2B5EF4-FFF2-40B4-BE49-F238E27FC236}">
                <a16:creationId xmlns:a16="http://schemas.microsoft.com/office/drawing/2014/main" id="{EA26BE07-86F6-5162-E229-42A4CE200D09}"/>
              </a:ext>
            </a:extLst>
          </p:cNvPr>
          <p:cNvCxnSpPr>
            <a:cxnSpLocks/>
          </p:cNvCxnSpPr>
          <p:nvPr/>
        </p:nvCxnSpPr>
        <p:spPr bwMode="auto">
          <a:xfrm flipH="1">
            <a:off x="9914798" y="3870769"/>
            <a:ext cx="546100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 de texto 48">
            <a:extLst>
              <a:ext uri="{FF2B5EF4-FFF2-40B4-BE49-F238E27FC236}">
                <a16:creationId xmlns:a16="http://schemas.microsoft.com/office/drawing/2014/main" id="{A2F56720-5E36-9275-96D4-3A0E207BB89B}"/>
              </a:ext>
            </a:extLst>
          </p:cNvPr>
          <p:cNvSpPr txBox="1"/>
          <p:nvPr/>
        </p:nvSpPr>
        <p:spPr>
          <a:xfrm>
            <a:off x="10621176" y="3255765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13" name="Conexão Reta 70">
            <a:extLst>
              <a:ext uri="{FF2B5EF4-FFF2-40B4-BE49-F238E27FC236}">
                <a16:creationId xmlns:a16="http://schemas.microsoft.com/office/drawing/2014/main" id="{836D7139-FD20-1D44-01F5-0136627B54F0}"/>
              </a:ext>
            </a:extLst>
          </p:cNvPr>
          <p:cNvCxnSpPr>
            <a:cxnSpLocks/>
          </p:cNvCxnSpPr>
          <p:nvPr/>
        </p:nvCxnSpPr>
        <p:spPr bwMode="auto">
          <a:xfrm flipV="1">
            <a:off x="10460898" y="3605118"/>
            <a:ext cx="224914" cy="265651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xão Reta 70">
            <a:extLst>
              <a:ext uri="{FF2B5EF4-FFF2-40B4-BE49-F238E27FC236}">
                <a16:creationId xmlns:a16="http://schemas.microsoft.com/office/drawing/2014/main" id="{FB6DA6D1-9161-A6D0-E1FA-8296E122690B}"/>
              </a:ext>
            </a:extLst>
          </p:cNvPr>
          <p:cNvCxnSpPr>
            <a:cxnSpLocks/>
          </p:cNvCxnSpPr>
          <p:nvPr/>
        </p:nvCxnSpPr>
        <p:spPr bwMode="auto">
          <a:xfrm flipH="1">
            <a:off x="9914798" y="4445589"/>
            <a:ext cx="546100" cy="0"/>
          </a:xfrm>
          <a:prstGeom prst="line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 de texto 48">
            <a:extLst>
              <a:ext uri="{FF2B5EF4-FFF2-40B4-BE49-F238E27FC236}">
                <a16:creationId xmlns:a16="http://schemas.microsoft.com/office/drawing/2014/main" id="{C78CAF13-7A2E-B367-106A-2DC07293B19C}"/>
              </a:ext>
            </a:extLst>
          </p:cNvPr>
          <p:cNvSpPr txBox="1"/>
          <p:nvPr/>
        </p:nvSpPr>
        <p:spPr>
          <a:xfrm>
            <a:off x="10621176" y="4625517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cxnSp>
        <p:nvCxnSpPr>
          <p:cNvPr id="16" name="Conexão Reta 70">
            <a:extLst>
              <a:ext uri="{FF2B5EF4-FFF2-40B4-BE49-F238E27FC236}">
                <a16:creationId xmlns:a16="http://schemas.microsoft.com/office/drawing/2014/main" id="{5761BD4D-210C-FFFF-F8E6-F7C514C51DEB}"/>
              </a:ext>
            </a:extLst>
          </p:cNvPr>
          <p:cNvCxnSpPr>
            <a:cxnSpLocks/>
          </p:cNvCxnSpPr>
          <p:nvPr/>
        </p:nvCxnSpPr>
        <p:spPr bwMode="auto">
          <a:xfrm>
            <a:off x="10466797" y="4446324"/>
            <a:ext cx="219015" cy="23665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xão Reta 70">
            <a:extLst>
              <a:ext uri="{FF2B5EF4-FFF2-40B4-BE49-F238E27FC236}">
                <a16:creationId xmlns:a16="http://schemas.microsoft.com/office/drawing/2014/main" id="{5B4F250B-E7D7-B74E-4A3F-3C883282B83E}"/>
              </a:ext>
            </a:extLst>
          </p:cNvPr>
          <p:cNvCxnSpPr>
            <a:cxnSpLocks/>
          </p:cNvCxnSpPr>
          <p:nvPr/>
        </p:nvCxnSpPr>
        <p:spPr bwMode="auto">
          <a:xfrm flipV="1">
            <a:off x="9026671" y="5321300"/>
            <a:ext cx="0" cy="130175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aixa de texto 48">
            <a:extLst>
              <a:ext uri="{FF2B5EF4-FFF2-40B4-BE49-F238E27FC236}">
                <a16:creationId xmlns:a16="http://schemas.microsoft.com/office/drawing/2014/main" id="{B817648A-9F16-FFBE-2195-B8C71BAA17F4}"/>
              </a:ext>
            </a:extLst>
          </p:cNvPr>
          <p:cNvSpPr txBox="1"/>
          <p:nvPr/>
        </p:nvSpPr>
        <p:spPr>
          <a:xfrm>
            <a:off x="9277680" y="553677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4</a:t>
            </a:r>
          </a:p>
        </p:txBody>
      </p:sp>
      <p:sp>
        <p:nvSpPr>
          <p:cNvPr id="20" name="Caixa de texto 48">
            <a:extLst>
              <a:ext uri="{FF2B5EF4-FFF2-40B4-BE49-F238E27FC236}">
                <a16:creationId xmlns:a16="http://schemas.microsoft.com/office/drawing/2014/main" id="{4F9B7F10-127A-638B-DD11-2C0E6D0B315E}"/>
              </a:ext>
            </a:extLst>
          </p:cNvPr>
          <p:cNvSpPr txBox="1"/>
          <p:nvPr/>
        </p:nvSpPr>
        <p:spPr>
          <a:xfrm>
            <a:off x="8470007" y="553677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5</a:t>
            </a:r>
          </a:p>
        </p:txBody>
      </p:sp>
      <p:cxnSp>
        <p:nvCxnSpPr>
          <p:cNvPr id="23" name="Conexão Reta 70">
            <a:extLst>
              <a:ext uri="{FF2B5EF4-FFF2-40B4-BE49-F238E27FC236}">
                <a16:creationId xmlns:a16="http://schemas.microsoft.com/office/drawing/2014/main" id="{8A3EC290-1137-165D-1DCC-0D28C0B1CA58}"/>
              </a:ext>
            </a:extLst>
          </p:cNvPr>
          <p:cNvCxnSpPr>
            <a:cxnSpLocks/>
          </p:cNvCxnSpPr>
          <p:nvPr/>
        </p:nvCxnSpPr>
        <p:spPr bwMode="auto">
          <a:xfrm flipH="1">
            <a:off x="8530431" y="5451475"/>
            <a:ext cx="496240" cy="138906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exão Reta 70">
            <a:extLst>
              <a:ext uri="{FF2B5EF4-FFF2-40B4-BE49-F238E27FC236}">
                <a16:creationId xmlns:a16="http://schemas.microsoft.com/office/drawing/2014/main" id="{0B0A4967-A963-D032-F5E6-3E9D8272878A}"/>
              </a:ext>
            </a:extLst>
          </p:cNvPr>
          <p:cNvCxnSpPr>
            <a:cxnSpLocks/>
          </p:cNvCxnSpPr>
          <p:nvPr/>
        </p:nvCxnSpPr>
        <p:spPr bwMode="auto">
          <a:xfrm flipV="1">
            <a:off x="9841025" y="5041900"/>
            <a:ext cx="0" cy="409575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exão Reta 70">
            <a:extLst>
              <a:ext uri="{FF2B5EF4-FFF2-40B4-BE49-F238E27FC236}">
                <a16:creationId xmlns:a16="http://schemas.microsoft.com/office/drawing/2014/main" id="{13B0BD19-B244-1483-1C5D-352B9252094A}"/>
              </a:ext>
            </a:extLst>
          </p:cNvPr>
          <p:cNvCxnSpPr>
            <a:cxnSpLocks/>
          </p:cNvCxnSpPr>
          <p:nvPr/>
        </p:nvCxnSpPr>
        <p:spPr bwMode="auto">
          <a:xfrm flipH="1">
            <a:off x="9344785" y="5451475"/>
            <a:ext cx="496240" cy="138906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xão Reta 70">
            <a:extLst>
              <a:ext uri="{FF2B5EF4-FFF2-40B4-BE49-F238E27FC236}">
                <a16:creationId xmlns:a16="http://schemas.microsoft.com/office/drawing/2014/main" id="{85A90559-C694-7403-9EDB-0C2B36CE124C}"/>
              </a:ext>
            </a:extLst>
          </p:cNvPr>
          <p:cNvCxnSpPr>
            <a:cxnSpLocks/>
          </p:cNvCxnSpPr>
          <p:nvPr/>
        </p:nvCxnSpPr>
        <p:spPr bwMode="auto">
          <a:xfrm flipH="1">
            <a:off x="9914798" y="4160503"/>
            <a:ext cx="546100" cy="0"/>
          </a:xfrm>
          <a:prstGeom prst="line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Caixa de texto 48">
            <a:extLst>
              <a:ext uri="{FF2B5EF4-FFF2-40B4-BE49-F238E27FC236}">
                <a16:creationId xmlns:a16="http://schemas.microsoft.com/office/drawing/2014/main" id="{36EDF5A5-4EA1-18D9-AB30-FB82C33731C0}"/>
              </a:ext>
            </a:extLst>
          </p:cNvPr>
          <p:cNvSpPr txBox="1"/>
          <p:nvPr/>
        </p:nvSpPr>
        <p:spPr>
          <a:xfrm>
            <a:off x="10621176" y="3940641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41" name="Conexão Reta 70">
            <a:extLst>
              <a:ext uri="{FF2B5EF4-FFF2-40B4-BE49-F238E27FC236}">
                <a16:creationId xmlns:a16="http://schemas.microsoft.com/office/drawing/2014/main" id="{91867A1D-497E-3317-1413-7A94B7673456}"/>
              </a:ext>
            </a:extLst>
          </p:cNvPr>
          <p:cNvCxnSpPr>
            <a:cxnSpLocks/>
            <a:endCxn id="40" idx="1"/>
          </p:cNvCxnSpPr>
          <p:nvPr/>
        </p:nvCxnSpPr>
        <p:spPr bwMode="auto">
          <a:xfrm>
            <a:off x="10402161" y="4160503"/>
            <a:ext cx="219015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856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57053A5-CE02-A469-C96B-79FAF28E6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/>
          <a:lstStyle/>
          <a:p>
            <a:r>
              <a:rPr lang="en-US"/>
              <a:t>Vista </a:t>
            </a:r>
            <a:r>
              <a:rPr lang="en-US" err="1"/>
              <a:t>geral</a:t>
            </a:r>
            <a:r>
              <a:rPr lang="en-US"/>
              <a:t> dos </a:t>
            </a:r>
            <a:r>
              <a:rPr lang="en-US" err="1"/>
              <a:t>Espetáculos</a:t>
            </a: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BF970E13-535E-6759-A71E-3D591AD45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389" y="2104053"/>
            <a:ext cx="6361940" cy="4455239"/>
          </a:xfrm>
          <a:noFill/>
        </p:spPr>
      </p:pic>
      <p:pic>
        <p:nvPicPr>
          <p:cNvPr id="3" name="Gráfico 2" descr="Ícone de aprendizagem">
            <a:extLst>
              <a:ext uri="{FF2B5EF4-FFF2-40B4-BE49-F238E27FC236}">
                <a16:creationId xmlns:a16="http://schemas.microsoft.com/office/drawing/2014/main" id="{5873C87D-D667-57EF-A8E9-7D807FB65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cxnSp>
        <p:nvCxnSpPr>
          <p:cNvPr id="10" name="Conexão Reta 70">
            <a:extLst>
              <a:ext uri="{FF2B5EF4-FFF2-40B4-BE49-F238E27FC236}">
                <a16:creationId xmlns:a16="http://schemas.microsoft.com/office/drawing/2014/main" id="{A6FDB806-1370-8189-FF7F-8592012E9685}"/>
              </a:ext>
            </a:extLst>
          </p:cNvPr>
          <p:cNvCxnSpPr>
            <a:cxnSpLocks/>
          </p:cNvCxnSpPr>
          <p:nvPr/>
        </p:nvCxnSpPr>
        <p:spPr bwMode="auto">
          <a:xfrm flipH="1">
            <a:off x="9806360" y="2499310"/>
            <a:ext cx="748157" cy="157473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 de texto 48">
            <a:extLst>
              <a:ext uri="{FF2B5EF4-FFF2-40B4-BE49-F238E27FC236}">
                <a16:creationId xmlns:a16="http://schemas.microsoft.com/office/drawing/2014/main" id="{3EE3BA1F-2BDA-8FF5-C0FE-EF669C540794}"/>
              </a:ext>
            </a:extLst>
          </p:cNvPr>
          <p:cNvSpPr txBox="1"/>
          <p:nvPr/>
        </p:nvSpPr>
        <p:spPr>
          <a:xfrm>
            <a:off x="11143287" y="244152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sp>
        <p:nvSpPr>
          <p:cNvPr id="16" name="Caixa de texto 48">
            <a:extLst>
              <a:ext uri="{FF2B5EF4-FFF2-40B4-BE49-F238E27FC236}">
                <a16:creationId xmlns:a16="http://schemas.microsoft.com/office/drawing/2014/main" id="{4B393E52-637A-6CC2-C2F1-DDF2E9867072}"/>
              </a:ext>
            </a:extLst>
          </p:cNvPr>
          <p:cNvSpPr txBox="1"/>
          <p:nvPr/>
        </p:nvSpPr>
        <p:spPr>
          <a:xfrm>
            <a:off x="11180917" y="3163071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18" name="Conexão Reta 70">
            <a:extLst>
              <a:ext uri="{FF2B5EF4-FFF2-40B4-BE49-F238E27FC236}">
                <a16:creationId xmlns:a16="http://schemas.microsoft.com/office/drawing/2014/main" id="{4C200AC2-E5F8-E3D3-3F25-A787B71E23DA}"/>
              </a:ext>
            </a:extLst>
          </p:cNvPr>
          <p:cNvCxnSpPr>
            <a:cxnSpLocks/>
          </p:cNvCxnSpPr>
          <p:nvPr/>
        </p:nvCxnSpPr>
        <p:spPr bwMode="auto">
          <a:xfrm>
            <a:off x="10845480" y="2990420"/>
            <a:ext cx="402798" cy="22611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exão Reta 70">
            <a:extLst>
              <a:ext uri="{FF2B5EF4-FFF2-40B4-BE49-F238E27FC236}">
                <a16:creationId xmlns:a16="http://schemas.microsoft.com/office/drawing/2014/main" id="{86AFF3FC-83DF-C018-3A60-73B298F515DF}"/>
              </a:ext>
            </a:extLst>
          </p:cNvPr>
          <p:cNvCxnSpPr>
            <a:cxnSpLocks/>
          </p:cNvCxnSpPr>
          <p:nvPr/>
        </p:nvCxnSpPr>
        <p:spPr bwMode="auto">
          <a:xfrm>
            <a:off x="5985731" y="4406206"/>
            <a:ext cx="242255" cy="721219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Caixa de texto 48">
            <a:extLst>
              <a:ext uri="{FF2B5EF4-FFF2-40B4-BE49-F238E27FC236}">
                <a16:creationId xmlns:a16="http://schemas.microsoft.com/office/drawing/2014/main" id="{CAA609B2-9193-AB67-C3CE-3C328E39AE11}"/>
              </a:ext>
            </a:extLst>
          </p:cNvPr>
          <p:cNvSpPr txBox="1"/>
          <p:nvPr/>
        </p:nvSpPr>
        <p:spPr>
          <a:xfrm>
            <a:off x="5566451" y="4002189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cxnSp>
        <p:nvCxnSpPr>
          <p:cNvPr id="21" name="Conexão Reta 70">
            <a:extLst>
              <a:ext uri="{FF2B5EF4-FFF2-40B4-BE49-F238E27FC236}">
                <a16:creationId xmlns:a16="http://schemas.microsoft.com/office/drawing/2014/main" id="{1BA22213-A899-F794-B54F-AD82A06F467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42476" y="5770643"/>
            <a:ext cx="71022" cy="345896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Caixa de texto 48">
            <a:extLst>
              <a:ext uri="{FF2B5EF4-FFF2-40B4-BE49-F238E27FC236}">
                <a16:creationId xmlns:a16="http://schemas.microsoft.com/office/drawing/2014/main" id="{80E3D417-A2D9-85C7-60CF-E01EB4A30F9E}"/>
              </a:ext>
            </a:extLst>
          </p:cNvPr>
          <p:cNvSpPr txBox="1"/>
          <p:nvPr/>
        </p:nvSpPr>
        <p:spPr>
          <a:xfrm>
            <a:off x="5569284" y="604416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cxnSp>
        <p:nvCxnSpPr>
          <p:cNvPr id="6" name="Conexão Reta 70">
            <a:extLst>
              <a:ext uri="{FF2B5EF4-FFF2-40B4-BE49-F238E27FC236}">
                <a16:creationId xmlns:a16="http://schemas.microsoft.com/office/drawing/2014/main" id="{160833B8-0C16-C197-E0DA-C0DB541666BA}"/>
              </a:ext>
            </a:extLst>
          </p:cNvPr>
          <p:cNvCxnSpPr>
            <a:cxnSpLocks/>
          </p:cNvCxnSpPr>
          <p:nvPr/>
        </p:nvCxnSpPr>
        <p:spPr bwMode="auto">
          <a:xfrm flipV="1">
            <a:off x="10870243" y="2662004"/>
            <a:ext cx="1100" cy="34516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Marcador de Posição de Conteúdo 6">
            <a:extLst>
              <a:ext uri="{FF2B5EF4-FFF2-40B4-BE49-F238E27FC236}">
                <a16:creationId xmlns:a16="http://schemas.microsoft.com/office/drawing/2014/main" id="{E9062123-40C3-252A-0F77-EF5F1A9AFA2C}"/>
              </a:ext>
            </a:extLst>
          </p:cNvPr>
          <p:cNvSpPr txBox="1">
            <a:spLocks/>
          </p:cNvSpPr>
          <p:nvPr/>
        </p:nvSpPr>
        <p:spPr>
          <a:xfrm>
            <a:off x="251337" y="2106696"/>
            <a:ext cx="4952947" cy="44483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000"/>
              <a:t>Neste ecrã podemos ver todos os espetáculos presentes:</a:t>
            </a:r>
          </a:p>
          <a:p>
            <a:pPr marL="0" indent="0">
              <a:buNone/>
            </a:pPr>
            <a:r>
              <a:rPr lang="pt-PT" sz="2000"/>
              <a:t>1- Podemos pesquisar por espetáculos;</a:t>
            </a:r>
          </a:p>
          <a:p>
            <a:pPr marL="0" indent="0">
              <a:buNone/>
            </a:pPr>
            <a:r>
              <a:rPr lang="pt-PT" sz="2000"/>
              <a:t>2- Podes passar para o espetáculo seguinte;</a:t>
            </a:r>
          </a:p>
          <a:p>
            <a:pPr marL="0" indent="0">
              <a:buNone/>
            </a:pPr>
            <a:r>
              <a:rPr lang="pt-PT" sz="2000"/>
              <a:t>3- Podemos escolher um lugar;</a:t>
            </a:r>
          </a:p>
          <a:p>
            <a:pPr marL="0" indent="0">
              <a:buNone/>
            </a:pPr>
            <a:r>
              <a:rPr lang="pt-PT" sz="2000"/>
              <a:t>4- Podemos reservar o lugar;</a:t>
            </a:r>
          </a:p>
          <a:p>
            <a:pPr marL="0" indent="0">
              <a:buNone/>
            </a:pPr>
            <a:r>
              <a:rPr lang="pt-PT" sz="2000"/>
              <a:t>5- Podemos escolher a fila;</a:t>
            </a:r>
          </a:p>
          <a:p>
            <a:pPr marL="0" indent="0">
              <a:buNone/>
            </a:pPr>
            <a:r>
              <a:rPr lang="pt-PT" sz="2000"/>
              <a:t>6- Podemos alterar os dados do utilizador.</a:t>
            </a:r>
            <a:endParaRPr lang="pt-PT"/>
          </a:p>
          <a:p>
            <a:pPr marL="0" indent="0">
              <a:buNone/>
            </a:pPr>
            <a:r>
              <a:rPr lang="pt-PT" sz="1600"/>
              <a:t>Nota: Algumas funcionalidades não estão completas como o botão "</a:t>
            </a:r>
            <a:r>
              <a:rPr lang="pt-PT" sz="1600" err="1"/>
              <a:t>Logout</a:t>
            </a:r>
            <a:r>
              <a:rPr lang="pt-PT" sz="1600"/>
              <a:t>", "Consulta Reservas" e  "Pagar".</a:t>
            </a:r>
          </a:p>
        </p:txBody>
      </p:sp>
      <p:cxnSp>
        <p:nvCxnSpPr>
          <p:cNvPr id="8" name="Conexão Reta 70">
            <a:extLst>
              <a:ext uri="{FF2B5EF4-FFF2-40B4-BE49-F238E27FC236}">
                <a16:creationId xmlns:a16="http://schemas.microsoft.com/office/drawing/2014/main" id="{92EBBB8B-0FE8-D79B-EADD-A8D0A7CB77D3}"/>
              </a:ext>
            </a:extLst>
          </p:cNvPr>
          <p:cNvCxnSpPr>
            <a:cxnSpLocks/>
          </p:cNvCxnSpPr>
          <p:nvPr/>
        </p:nvCxnSpPr>
        <p:spPr bwMode="auto">
          <a:xfrm flipV="1">
            <a:off x="10571333" y="2511813"/>
            <a:ext cx="644565" cy="607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exão Reta 70">
            <a:extLst>
              <a:ext uri="{FF2B5EF4-FFF2-40B4-BE49-F238E27FC236}">
                <a16:creationId xmlns:a16="http://schemas.microsoft.com/office/drawing/2014/main" id="{3E013D41-402F-CC98-9DB6-64CE2E51F6B8}"/>
              </a:ext>
            </a:extLst>
          </p:cNvPr>
          <p:cNvCxnSpPr>
            <a:cxnSpLocks/>
          </p:cNvCxnSpPr>
          <p:nvPr/>
        </p:nvCxnSpPr>
        <p:spPr bwMode="auto">
          <a:xfrm>
            <a:off x="7387435" y="1922650"/>
            <a:ext cx="242255" cy="721219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aixa de texto 48">
            <a:extLst>
              <a:ext uri="{FF2B5EF4-FFF2-40B4-BE49-F238E27FC236}">
                <a16:creationId xmlns:a16="http://schemas.microsoft.com/office/drawing/2014/main" id="{3AE6F94F-4C15-0F1A-49D6-988FCC241DC9}"/>
              </a:ext>
            </a:extLst>
          </p:cNvPr>
          <p:cNvSpPr txBox="1"/>
          <p:nvPr/>
        </p:nvSpPr>
        <p:spPr>
          <a:xfrm>
            <a:off x="6892895" y="157507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6</a:t>
            </a:r>
          </a:p>
        </p:txBody>
      </p:sp>
      <p:cxnSp>
        <p:nvCxnSpPr>
          <p:cNvPr id="29" name="Conexão Reta 70">
            <a:extLst>
              <a:ext uri="{FF2B5EF4-FFF2-40B4-BE49-F238E27FC236}">
                <a16:creationId xmlns:a16="http://schemas.microsoft.com/office/drawing/2014/main" id="{73D13D0D-B316-55AB-AB58-ADF3C84A2373}"/>
              </a:ext>
            </a:extLst>
          </p:cNvPr>
          <p:cNvCxnSpPr>
            <a:cxnSpLocks/>
          </p:cNvCxnSpPr>
          <p:nvPr/>
        </p:nvCxnSpPr>
        <p:spPr bwMode="auto">
          <a:xfrm>
            <a:off x="5007362" y="4481464"/>
            <a:ext cx="609143" cy="42959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Caixa de texto 48">
            <a:extLst>
              <a:ext uri="{FF2B5EF4-FFF2-40B4-BE49-F238E27FC236}">
                <a16:creationId xmlns:a16="http://schemas.microsoft.com/office/drawing/2014/main" id="{4806D9DD-07D8-5883-27E3-8A840879D8D9}"/>
              </a:ext>
            </a:extLst>
          </p:cNvPr>
          <p:cNvSpPr txBox="1"/>
          <p:nvPr/>
        </p:nvSpPr>
        <p:spPr>
          <a:xfrm>
            <a:off x="4625710" y="4105670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31647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CE0A57-93E4-E431-DBC1-86FD051E2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Escolha de um </a:t>
            </a:r>
            <a:r>
              <a:rPr lang="en-US" err="1">
                <a:ea typeface="+mj-lt"/>
                <a:cs typeface="+mj-lt"/>
              </a:rPr>
              <a:t>Espetáculos</a:t>
            </a:r>
            <a:endParaRPr lang="pt-PT" err="1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42F622A0-5A34-48EE-DA14-7F56011A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437" y="2187103"/>
            <a:ext cx="5960533" cy="4177126"/>
          </a:xfrm>
          <a:prstGeom prst="rect">
            <a:avLst/>
          </a:prstGeom>
        </p:spPr>
      </p:pic>
      <p:sp>
        <p:nvSpPr>
          <p:cNvPr id="6" name="Marcador de Posição de Conteúdo 6">
            <a:extLst>
              <a:ext uri="{FF2B5EF4-FFF2-40B4-BE49-F238E27FC236}">
                <a16:creationId xmlns:a16="http://schemas.microsoft.com/office/drawing/2014/main" id="{F63FC66C-CED8-9588-74EC-8772F879CFCD}"/>
              </a:ext>
            </a:extLst>
          </p:cNvPr>
          <p:cNvSpPr txBox="1">
            <a:spLocks/>
          </p:cNvSpPr>
          <p:nvPr/>
        </p:nvSpPr>
        <p:spPr>
          <a:xfrm>
            <a:off x="251337" y="2106696"/>
            <a:ext cx="4952947" cy="2914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000"/>
              <a:t>Neste ecrã podemos filtrar os espetáculos:</a:t>
            </a:r>
          </a:p>
          <a:p>
            <a:pPr marL="0" indent="0">
              <a:buNone/>
            </a:pPr>
            <a:r>
              <a:rPr lang="pt-PT" sz="2000"/>
              <a:t>1- Podemos escolher um filtro (nome, tipo, Data, Duração, etc.);</a:t>
            </a:r>
          </a:p>
          <a:p>
            <a:pPr marL="0" indent="0">
              <a:buNone/>
            </a:pPr>
            <a:r>
              <a:rPr lang="pt-PT" sz="2000"/>
              <a:t>2- Podemos escrever o que pretendemos pesquisar;</a:t>
            </a:r>
          </a:p>
          <a:p>
            <a:pPr marL="0" indent="0">
              <a:buNone/>
            </a:pPr>
            <a:r>
              <a:rPr lang="pt-PT" sz="2000"/>
              <a:t>3- Botão para efetuar a pesquisa;</a:t>
            </a:r>
          </a:p>
          <a:p>
            <a:pPr marL="0" indent="0">
              <a:buNone/>
            </a:pPr>
            <a:r>
              <a:rPr lang="pt-PT" sz="2000"/>
              <a:t>4- Botão para cancelar;</a:t>
            </a:r>
          </a:p>
          <a:p>
            <a:pPr marL="0" indent="0">
              <a:buNone/>
            </a:pPr>
            <a:endParaRPr lang="pt-PT" sz="1600"/>
          </a:p>
        </p:txBody>
      </p:sp>
      <p:cxnSp>
        <p:nvCxnSpPr>
          <p:cNvPr id="8" name="Conexão Reta 70">
            <a:extLst>
              <a:ext uri="{FF2B5EF4-FFF2-40B4-BE49-F238E27FC236}">
                <a16:creationId xmlns:a16="http://schemas.microsoft.com/office/drawing/2014/main" id="{1CC196DC-208D-A616-5E35-E3B019F43855}"/>
              </a:ext>
            </a:extLst>
          </p:cNvPr>
          <p:cNvCxnSpPr>
            <a:cxnSpLocks/>
          </p:cNvCxnSpPr>
          <p:nvPr/>
        </p:nvCxnSpPr>
        <p:spPr bwMode="auto">
          <a:xfrm>
            <a:off x="7782546" y="2985686"/>
            <a:ext cx="515070" cy="90924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 de texto 48">
            <a:extLst>
              <a:ext uri="{FF2B5EF4-FFF2-40B4-BE49-F238E27FC236}">
                <a16:creationId xmlns:a16="http://schemas.microsoft.com/office/drawing/2014/main" id="{280279B6-31DC-F7D6-3CDB-B4F3F829AFDC}"/>
              </a:ext>
            </a:extLst>
          </p:cNvPr>
          <p:cNvSpPr txBox="1"/>
          <p:nvPr/>
        </p:nvSpPr>
        <p:spPr>
          <a:xfrm>
            <a:off x="7250376" y="2722782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11" name="Conexão Reta 70">
            <a:extLst>
              <a:ext uri="{FF2B5EF4-FFF2-40B4-BE49-F238E27FC236}">
                <a16:creationId xmlns:a16="http://schemas.microsoft.com/office/drawing/2014/main" id="{6DB35BC5-B856-0CF5-1434-75F443F7FE9F}"/>
              </a:ext>
            </a:extLst>
          </p:cNvPr>
          <p:cNvCxnSpPr>
            <a:cxnSpLocks/>
          </p:cNvCxnSpPr>
          <p:nvPr/>
        </p:nvCxnSpPr>
        <p:spPr bwMode="auto">
          <a:xfrm flipV="1">
            <a:off x="7622620" y="3377646"/>
            <a:ext cx="533885" cy="492336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 de texto 48">
            <a:extLst>
              <a:ext uri="{FF2B5EF4-FFF2-40B4-BE49-F238E27FC236}">
                <a16:creationId xmlns:a16="http://schemas.microsoft.com/office/drawing/2014/main" id="{06444323-5D2A-EB21-2741-7134CF58D65C}"/>
              </a:ext>
            </a:extLst>
          </p:cNvPr>
          <p:cNvSpPr txBox="1"/>
          <p:nvPr/>
        </p:nvSpPr>
        <p:spPr>
          <a:xfrm>
            <a:off x="7165709" y="384226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13" name="Conexão Reta 70">
            <a:extLst>
              <a:ext uri="{FF2B5EF4-FFF2-40B4-BE49-F238E27FC236}">
                <a16:creationId xmlns:a16="http://schemas.microsoft.com/office/drawing/2014/main" id="{E9561DC4-3542-4C63-DCC0-0979B77EE71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8466950" y="3885646"/>
            <a:ext cx="190484" cy="464114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Caixa de texto 48">
            <a:extLst>
              <a:ext uri="{FF2B5EF4-FFF2-40B4-BE49-F238E27FC236}">
                <a16:creationId xmlns:a16="http://schemas.microsoft.com/office/drawing/2014/main" id="{E5B4A3C2-B19A-365E-7394-5E3E50E536F4}"/>
              </a:ext>
            </a:extLst>
          </p:cNvPr>
          <p:cNvSpPr txBox="1"/>
          <p:nvPr/>
        </p:nvSpPr>
        <p:spPr>
          <a:xfrm>
            <a:off x="8492153" y="4397300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15" name="Caixa de texto 48">
            <a:extLst>
              <a:ext uri="{FF2B5EF4-FFF2-40B4-BE49-F238E27FC236}">
                <a16:creationId xmlns:a16="http://schemas.microsoft.com/office/drawing/2014/main" id="{DC33D44C-4706-BF45-3101-A506182C87C8}"/>
              </a:ext>
            </a:extLst>
          </p:cNvPr>
          <p:cNvSpPr txBox="1"/>
          <p:nvPr/>
        </p:nvSpPr>
        <p:spPr>
          <a:xfrm>
            <a:off x="9884449" y="4218559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cxnSp>
        <p:nvCxnSpPr>
          <p:cNvPr id="16" name="Conexão Reta 70">
            <a:extLst>
              <a:ext uri="{FF2B5EF4-FFF2-40B4-BE49-F238E27FC236}">
                <a16:creationId xmlns:a16="http://schemas.microsoft.com/office/drawing/2014/main" id="{C09441AE-C95D-FDB2-8AAB-DDD22AFF7414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9266580" y="3838610"/>
            <a:ext cx="651446" cy="454706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Gráfico 6" descr="Ícone de aprendizagem">
            <a:extLst>
              <a:ext uri="{FF2B5EF4-FFF2-40B4-BE49-F238E27FC236}">
                <a16:creationId xmlns:a16="http://schemas.microsoft.com/office/drawing/2014/main" id="{6A6F7C13-0F25-052D-E956-2D1B5E767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84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E9DA14-C834-AA98-D13F-CBB7E3B39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Editar utilizador</a:t>
            </a:r>
          </a:p>
        </p:txBody>
      </p:sp>
      <p:pic>
        <p:nvPicPr>
          <p:cNvPr id="4" name="Imagem 4" descr="Uma imagem com texto, tijolo&#10;&#10;Descrição gerada automaticamente">
            <a:extLst>
              <a:ext uri="{FF2B5EF4-FFF2-40B4-BE49-F238E27FC236}">
                <a16:creationId xmlns:a16="http://schemas.microsoft.com/office/drawing/2014/main" id="{13F4BE9C-FEBB-A9D5-F872-625183C87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4761" y="2124095"/>
            <a:ext cx="5287035" cy="3702647"/>
          </a:xfrm>
        </p:spPr>
      </p:pic>
      <p:sp>
        <p:nvSpPr>
          <p:cNvPr id="6" name="Marcador de Posição de Conteúdo 6">
            <a:extLst>
              <a:ext uri="{FF2B5EF4-FFF2-40B4-BE49-F238E27FC236}">
                <a16:creationId xmlns:a16="http://schemas.microsoft.com/office/drawing/2014/main" id="{6297CEC2-52D0-7556-A1C9-06EDF04EB97C}"/>
              </a:ext>
            </a:extLst>
          </p:cNvPr>
          <p:cNvSpPr txBox="1">
            <a:spLocks/>
          </p:cNvSpPr>
          <p:nvPr/>
        </p:nvSpPr>
        <p:spPr>
          <a:xfrm>
            <a:off x="251337" y="2125510"/>
            <a:ext cx="5404502" cy="3695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000"/>
              <a:t>Neste ecrã podemos editar os dados do utilizador:</a:t>
            </a:r>
          </a:p>
          <a:p>
            <a:pPr marL="0" indent="0">
              <a:buNone/>
            </a:pPr>
            <a:r>
              <a:rPr lang="pt-PT" sz="2000"/>
              <a:t>1- Campo para escrever o nome;</a:t>
            </a:r>
          </a:p>
          <a:p>
            <a:pPr marL="0" indent="0">
              <a:buNone/>
            </a:pPr>
            <a:r>
              <a:rPr lang="pt-PT" sz="2000"/>
              <a:t>2- Campo para escrever o </a:t>
            </a:r>
            <a:r>
              <a:rPr lang="pt-PT" sz="2000" err="1"/>
              <a:t>username</a:t>
            </a:r>
            <a:r>
              <a:rPr lang="pt-PT" sz="2000"/>
              <a:t>;</a:t>
            </a:r>
          </a:p>
          <a:p>
            <a:pPr marL="0" indent="0">
              <a:buNone/>
            </a:pPr>
            <a:r>
              <a:rPr lang="pt-PT" sz="2000"/>
              <a:t>3- Campo para escrever a password;</a:t>
            </a:r>
          </a:p>
          <a:p>
            <a:pPr marL="0" indent="0">
              <a:buNone/>
            </a:pPr>
            <a:r>
              <a:rPr lang="pt-PT" sz="2000"/>
              <a:t>4- Botão para aplicar as mudanças;</a:t>
            </a:r>
          </a:p>
          <a:p>
            <a:pPr marL="0" indent="0">
              <a:buNone/>
            </a:pPr>
            <a:r>
              <a:rPr lang="pt-PT" sz="2000"/>
              <a:t>5- Botão para cancelar.</a:t>
            </a:r>
          </a:p>
          <a:p>
            <a:pPr marL="0" indent="0">
              <a:buNone/>
            </a:pPr>
            <a:endParaRPr lang="pt-PT" sz="2000"/>
          </a:p>
          <a:p>
            <a:pPr marL="0" indent="0">
              <a:buNone/>
            </a:pPr>
            <a:endParaRPr lang="pt-PT" sz="1600"/>
          </a:p>
        </p:txBody>
      </p:sp>
      <p:cxnSp>
        <p:nvCxnSpPr>
          <p:cNvPr id="8" name="Conexão Reta 70">
            <a:extLst>
              <a:ext uri="{FF2B5EF4-FFF2-40B4-BE49-F238E27FC236}">
                <a16:creationId xmlns:a16="http://schemas.microsoft.com/office/drawing/2014/main" id="{9DB0AA03-CFA1-9957-033B-013761660871}"/>
              </a:ext>
            </a:extLst>
          </p:cNvPr>
          <p:cNvCxnSpPr>
            <a:cxnSpLocks/>
          </p:cNvCxnSpPr>
          <p:nvPr/>
        </p:nvCxnSpPr>
        <p:spPr bwMode="auto">
          <a:xfrm>
            <a:off x="7763732" y="2985686"/>
            <a:ext cx="900772" cy="617738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 de texto 48">
            <a:extLst>
              <a:ext uri="{FF2B5EF4-FFF2-40B4-BE49-F238E27FC236}">
                <a16:creationId xmlns:a16="http://schemas.microsoft.com/office/drawing/2014/main" id="{538B3B03-66F5-2662-DC97-B4021D88D16E}"/>
              </a:ext>
            </a:extLst>
          </p:cNvPr>
          <p:cNvSpPr txBox="1"/>
          <p:nvPr/>
        </p:nvSpPr>
        <p:spPr>
          <a:xfrm>
            <a:off x="7250376" y="2722782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11" name="Conexão Reta 70">
            <a:extLst>
              <a:ext uri="{FF2B5EF4-FFF2-40B4-BE49-F238E27FC236}">
                <a16:creationId xmlns:a16="http://schemas.microsoft.com/office/drawing/2014/main" id="{6E2CD2E5-C4BC-9984-D62E-5364509CA94A}"/>
              </a:ext>
            </a:extLst>
          </p:cNvPr>
          <p:cNvCxnSpPr>
            <a:cxnSpLocks/>
          </p:cNvCxnSpPr>
          <p:nvPr/>
        </p:nvCxnSpPr>
        <p:spPr bwMode="auto">
          <a:xfrm>
            <a:off x="7763732" y="3427834"/>
            <a:ext cx="900772" cy="617738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 de texto 48">
            <a:extLst>
              <a:ext uri="{FF2B5EF4-FFF2-40B4-BE49-F238E27FC236}">
                <a16:creationId xmlns:a16="http://schemas.microsoft.com/office/drawing/2014/main" id="{4A492927-DEF4-E324-0274-0D5F181B9C82}"/>
              </a:ext>
            </a:extLst>
          </p:cNvPr>
          <p:cNvSpPr txBox="1"/>
          <p:nvPr/>
        </p:nvSpPr>
        <p:spPr>
          <a:xfrm>
            <a:off x="7278598" y="311789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13" name="Conexão Reta 70">
            <a:extLst>
              <a:ext uri="{FF2B5EF4-FFF2-40B4-BE49-F238E27FC236}">
                <a16:creationId xmlns:a16="http://schemas.microsoft.com/office/drawing/2014/main" id="{38222875-5D7A-4888-1E54-CC0986C338CB}"/>
              </a:ext>
            </a:extLst>
          </p:cNvPr>
          <p:cNvCxnSpPr>
            <a:cxnSpLocks/>
          </p:cNvCxnSpPr>
          <p:nvPr/>
        </p:nvCxnSpPr>
        <p:spPr bwMode="auto">
          <a:xfrm>
            <a:off x="7867213" y="3898204"/>
            <a:ext cx="900772" cy="617738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Caixa de texto 48">
            <a:extLst>
              <a:ext uri="{FF2B5EF4-FFF2-40B4-BE49-F238E27FC236}">
                <a16:creationId xmlns:a16="http://schemas.microsoft.com/office/drawing/2014/main" id="{27ECF3F4-740A-4BFF-78F4-77AFB7186324}"/>
              </a:ext>
            </a:extLst>
          </p:cNvPr>
          <p:cNvSpPr txBox="1"/>
          <p:nvPr/>
        </p:nvSpPr>
        <p:spPr>
          <a:xfrm>
            <a:off x="7391487" y="3672930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cxnSp>
        <p:nvCxnSpPr>
          <p:cNvPr id="15" name="Conexão Reta 70">
            <a:extLst>
              <a:ext uri="{FF2B5EF4-FFF2-40B4-BE49-F238E27FC236}">
                <a16:creationId xmlns:a16="http://schemas.microsoft.com/office/drawing/2014/main" id="{985EEA76-3005-F224-6318-D0A48498BB8A}"/>
              </a:ext>
            </a:extLst>
          </p:cNvPr>
          <p:cNvCxnSpPr>
            <a:cxnSpLocks/>
          </p:cNvCxnSpPr>
          <p:nvPr/>
        </p:nvCxnSpPr>
        <p:spPr bwMode="auto">
          <a:xfrm flipV="1">
            <a:off x="8723286" y="4854608"/>
            <a:ext cx="261069" cy="238336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 de texto 48">
            <a:extLst>
              <a:ext uri="{FF2B5EF4-FFF2-40B4-BE49-F238E27FC236}">
                <a16:creationId xmlns:a16="http://schemas.microsoft.com/office/drawing/2014/main" id="{2B0FECA1-A764-77F5-C45A-985589A28D43}"/>
              </a:ext>
            </a:extLst>
          </p:cNvPr>
          <p:cNvSpPr txBox="1"/>
          <p:nvPr/>
        </p:nvSpPr>
        <p:spPr>
          <a:xfrm>
            <a:off x="8304005" y="5065226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4</a:t>
            </a:r>
          </a:p>
        </p:txBody>
      </p:sp>
      <p:cxnSp>
        <p:nvCxnSpPr>
          <p:cNvPr id="17" name="Conexão Reta 70">
            <a:extLst>
              <a:ext uri="{FF2B5EF4-FFF2-40B4-BE49-F238E27FC236}">
                <a16:creationId xmlns:a16="http://schemas.microsoft.com/office/drawing/2014/main" id="{62E2539B-D612-17E9-C27A-E713D7935278}"/>
              </a:ext>
            </a:extLst>
          </p:cNvPr>
          <p:cNvCxnSpPr>
            <a:cxnSpLocks/>
          </p:cNvCxnSpPr>
          <p:nvPr/>
        </p:nvCxnSpPr>
        <p:spPr bwMode="auto">
          <a:xfrm flipV="1">
            <a:off x="9457063" y="4864015"/>
            <a:ext cx="35292" cy="31359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Caixa de texto 48">
            <a:extLst>
              <a:ext uri="{FF2B5EF4-FFF2-40B4-BE49-F238E27FC236}">
                <a16:creationId xmlns:a16="http://schemas.microsoft.com/office/drawing/2014/main" id="{254B6CA2-8CD7-BA3B-D7BF-207C369AE357}"/>
              </a:ext>
            </a:extLst>
          </p:cNvPr>
          <p:cNvSpPr txBox="1"/>
          <p:nvPr/>
        </p:nvSpPr>
        <p:spPr>
          <a:xfrm>
            <a:off x="9103635" y="509344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5</a:t>
            </a:r>
          </a:p>
        </p:txBody>
      </p:sp>
      <p:pic>
        <p:nvPicPr>
          <p:cNvPr id="7" name="Gráfico 6" descr="Ícone de aprendizagem">
            <a:extLst>
              <a:ext uri="{FF2B5EF4-FFF2-40B4-BE49-F238E27FC236}">
                <a16:creationId xmlns:a16="http://schemas.microsoft.com/office/drawing/2014/main" id="{7A112024-D8C8-30ED-20A8-E44B17868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3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PT" i="1"/>
              <a:t>Ambiente do Administrador</a:t>
            </a:r>
          </a:p>
        </p:txBody>
      </p:sp>
      <p:pic>
        <p:nvPicPr>
          <p:cNvPr id="6" name="Gráfico 5" descr="Ícone de aprendizagem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FB5D2650-10E7-47FE-EBC0-B57838BBC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336" y="2266622"/>
            <a:ext cx="4021615" cy="41566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/>
              <a:t>Ambiente de trabalho do Administrador: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Inserir ficheiro com dados de um espetáculo</a:t>
            </a:r>
            <a:endParaRPr lang="pt-PT" sz="1600" i="1" err="1"/>
          </a:p>
          <a:p>
            <a:pPr marL="914400" lvl="1" indent="-457200">
              <a:buAutoNum type="arabicPeriod"/>
            </a:pPr>
            <a:r>
              <a:rPr lang="pt-PT" sz="1600"/>
              <a:t>Selecionar </a:t>
            </a:r>
            <a:r>
              <a:rPr lang="pt-PT" sz="1600">
                <a:ea typeface="+mn-lt"/>
                <a:cs typeface="+mn-lt"/>
              </a:rPr>
              <a:t>espetáculo a eliminar</a:t>
            </a:r>
            <a:endParaRPr lang="pt-PT" sz="1600"/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Eliminar ficheiro selecionado (2.)</a:t>
            </a:r>
            <a:endParaRPr lang="pt-PT" sz="1600" i="1"/>
          </a:p>
          <a:p>
            <a:pPr marL="914400" lvl="1" indent="-457200">
              <a:buAutoNum type="arabicPeriod"/>
            </a:pPr>
            <a:r>
              <a:rPr lang="pt-PT" sz="1600"/>
              <a:t>Botão para editar </a:t>
            </a:r>
            <a:r>
              <a:rPr lang="pt-PT" sz="1600">
                <a:ea typeface="+mn-lt"/>
                <a:cs typeface="+mn-lt"/>
              </a:rPr>
              <a:t>exibição do espetáculo selecionado (não implementado)</a:t>
            </a:r>
          </a:p>
          <a:p>
            <a:pPr marL="914400" lvl="1" indent="-457200">
              <a:buAutoNum type="arabicPeriod"/>
            </a:pPr>
            <a:r>
              <a:rPr lang="pt-PT" sz="1600">
                <a:ea typeface="+mn-lt"/>
                <a:cs typeface="+mn-lt"/>
              </a:rPr>
              <a:t>Aplicar as alterações</a:t>
            </a:r>
          </a:p>
        </p:txBody>
      </p:sp>
      <p:pic>
        <p:nvPicPr>
          <p:cNvPr id="8" name="Imagem 9">
            <a:extLst>
              <a:ext uri="{FF2B5EF4-FFF2-40B4-BE49-F238E27FC236}">
                <a16:creationId xmlns:a16="http://schemas.microsoft.com/office/drawing/2014/main" id="{A4B17BBC-DE16-7DBC-40AB-DF49ED623E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735266" y="2197512"/>
            <a:ext cx="6210203" cy="4349090"/>
          </a:xfrm>
        </p:spPr>
      </p:pic>
      <p:cxnSp>
        <p:nvCxnSpPr>
          <p:cNvPr id="17" name="Conexão Reta 70">
            <a:extLst>
              <a:ext uri="{FF2B5EF4-FFF2-40B4-BE49-F238E27FC236}">
                <a16:creationId xmlns:a16="http://schemas.microsoft.com/office/drawing/2014/main" id="{9781437B-A811-190D-C31E-51F8EE9C2F23}"/>
              </a:ext>
            </a:extLst>
          </p:cNvPr>
          <p:cNvCxnSpPr>
            <a:cxnSpLocks/>
          </p:cNvCxnSpPr>
          <p:nvPr/>
        </p:nvCxnSpPr>
        <p:spPr bwMode="auto">
          <a:xfrm flipH="1">
            <a:off x="9677800" y="3838182"/>
            <a:ext cx="546100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 de texto 48">
            <a:extLst>
              <a:ext uri="{FF2B5EF4-FFF2-40B4-BE49-F238E27FC236}">
                <a16:creationId xmlns:a16="http://schemas.microsoft.com/office/drawing/2014/main" id="{A3713599-94A0-EF43-162D-85EA9A6A12BD}"/>
              </a:ext>
            </a:extLst>
          </p:cNvPr>
          <p:cNvSpPr txBox="1"/>
          <p:nvPr/>
        </p:nvSpPr>
        <p:spPr>
          <a:xfrm>
            <a:off x="10380544" y="3202657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cxnSp>
        <p:nvCxnSpPr>
          <p:cNvPr id="22" name="Conexão Reta 70">
            <a:extLst>
              <a:ext uri="{FF2B5EF4-FFF2-40B4-BE49-F238E27FC236}">
                <a16:creationId xmlns:a16="http://schemas.microsoft.com/office/drawing/2014/main" id="{CD358B0E-E4DC-E31F-F13C-B46006074B96}"/>
              </a:ext>
            </a:extLst>
          </p:cNvPr>
          <p:cNvCxnSpPr>
            <a:cxnSpLocks/>
          </p:cNvCxnSpPr>
          <p:nvPr/>
        </p:nvCxnSpPr>
        <p:spPr bwMode="auto">
          <a:xfrm flipV="1">
            <a:off x="10223900" y="3572531"/>
            <a:ext cx="224914" cy="265651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xão Reta 70">
            <a:extLst>
              <a:ext uri="{FF2B5EF4-FFF2-40B4-BE49-F238E27FC236}">
                <a16:creationId xmlns:a16="http://schemas.microsoft.com/office/drawing/2014/main" id="{8763578D-9CDA-E47D-C5C9-36183363BF40}"/>
              </a:ext>
            </a:extLst>
          </p:cNvPr>
          <p:cNvCxnSpPr>
            <a:cxnSpLocks/>
          </p:cNvCxnSpPr>
          <p:nvPr/>
        </p:nvCxnSpPr>
        <p:spPr bwMode="auto">
          <a:xfrm flipH="1">
            <a:off x="9421244" y="4195840"/>
            <a:ext cx="546100" cy="0"/>
          </a:xfrm>
          <a:prstGeom prst="line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Caixa de texto 48">
            <a:extLst>
              <a:ext uri="{FF2B5EF4-FFF2-40B4-BE49-F238E27FC236}">
                <a16:creationId xmlns:a16="http://schemas.microsoft.com/office/drawing/2014/main" id="{92CE3D43-6D69-D485-227D-C00B2EDBBCB9}"/>
              </a:ext>
            </a:extLst>
          </p:cNvPr>
          <p:cNvSpPr txBox="1"/>
          <p:nvPr/>
        </p:nvSpPr>
        <p:spPr>
          <a:xfrm>
            <a:off x="10123988" y="4355247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26" name="Conexão Reta 70">
            <a:extLst>
              <a:ext uri="{FF2B5EF4-FFF2-40B4-BE49-F238E27FC236}">
                <a16:creationId xmlns:a16="http://schemas.microsoft.com/office/drawing/2014/main" id="{AD69C060-4A32-76C2-7E19-356ACD0105DC}"/>
              </a:ext>
            </a:extLst>
          </p:cNvPr>
          <p:cNvCxnSpPr>
            <a:cxnSpLocks/>
          </p:cNvCxnSpPr>
          <p:nvPr/>
        </p:nvCxnSpPr>
        <p:spPr bwMode="auto">
          <a:xfrm>
            <a:off x="9973242" y="4196575"/>
            <a:ext cx="219015" cy="23665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exão Reta 70">
            <a:extLst>
              <a:ext uri="{FF2B5EF4-FFF2-40B4-BE49-F238E27FC236}">
                <a16:creationId xmlns:a16="http://schemas.microsoft.com/office/drawing/2014/main" id="{19925A7E-3C9B-10BB-8758-B09EAE5985B2}"/>
              </a:ext>
            </a:extLst>
          </p:cNvPr>
          <p:cNvCxnSpPr>
            <a:cxnSpLocks/>
          </p:cNvCxnSpPr>
          <p:nvPr/>
        </p:nvCxnSpPr>
        <p:spPr bwMode="auto">
          <a:xfrm flipV="1">
            <a:off x="8625618" y="5344360"/>
            <a:ext cx="0" cy="120650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Caixa de texto 48">
            <a:extLst>
              <a:ext uri="{FF2B5EF4-FFF2-40B4-BE49-F238E27FC236}">
                <a16:creationId xmlns:a16="http://schemas.microsoft.com/office/drawing/2014/main" id="{3699B7A7-C715-6D10-7677-79329243C988}"/>
              </a:ext>
            </a:extLst>
          </p:cNvPr>
          <p:cNvSpPr txBox="1"/>
          <p:nvPr/>
        </p:nvSpPr>
        <p:spPr>
          <a:xfrm>
            <a:off x="8696154" y="5616482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lIns="91440" tIns="45720" rIns="91440" bIns="45720"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5</a:t>
            </a:r>
          </a:p>
        </p:txBody>
      </p:sp>
      <p:sp>
        <p:nvSpPr>
          <p:cNvPr id="38" name="Caixa de texto 48">
            <a:extLst>
              <a:ext uri="{FF2B5EF4-FFF2-40B4-BE49-F238E27FC236}">
                <a16:creationId xmlns:a16="http://schemas.microsoft.com/office/drawing/2014/main" id="{DA90D29F-9773-A13E-F48F-81A735B22A2F}"/>
              </a:ext>
            </a:extLst>
          </p:cNvPr>
          <p:cNvSpPr txBox="1"/>
          <p:nvPr/>
        </p:nvSpPr>
        <p:spPr>
          <a:xfrm>
            <a:off x="8068954" y="5626509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4</a:t>
            </a:r>
          </a:p>
        </p:txBody>
      </p:sp>
      <p:cxnSp>
        <p:nvCxnSpPr>
          <p:cNvPr id="32" name="Conexão Reta 70">
            <a:extLst>
              <a:ext uri="{FF2B5EF4-FFF2-40B4-BE49-F238E27FC236}">
                <a16:creationId xmlns:a16="http://schemas.microsoft.com/office/drawing/2014/main" id="{4580A886-349E-5A04-92AE-8D3CF2C721DA}"/>
              </a:ext>
            </a:extLst>
          </p:cNvPr>
          <p:cNvCxnSpPr>
            <a:cxnSpLocks/>
          </p:cNvCxnSpPr>
          <p:nvPr/>
        </p:nvCxnSpPr>
        <p:spPr bwMode="auto">
          <a:xfrm flipH="1">
            <a:off x="8129378" y="5465011"/>
            <a:ext cx="496240" cy="215106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xão Reta 70">
            <a:extLst>
              <a:ext uri="{FF2B5EF4-FFF2-40B4-BE49-F238E27FC236}">
                <a16:creationId xmlns:a16="http://schemas.microsoft.com/office/drawing/2014/main" id="{25787AF2-5C52-12FE-510A-21EE98429902}"/>
              </a:ext>
            </a:extLst>
          </p:cNvPr>
          <p:cNvCxnSpPr>
            <a:cxnSpLocks/>
          </p:cNvCxnSpPr>
          <p:nvPr/>
        </p:nvCxnSpPr>
        <p:spPr bwMode="auto">
          <a:xfrm flipV="1">
            <a:off x="9068999" y="5129964"/>
            <a:ext cx="0" cy="405231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xão Reta 70">
            <a:extLst>
              <a:ext uri="{FF2B5EF4-FFF2-40B4-BE49-F238E27FC236}">
                <a16:creationId xmlns:a16="http://schemas.microsoft.com/office/drawing/2014/main" id="{1C08719C-3200-43B6-3B70-BCCB5747EEEF}"/>
              </a:ext>
            </a:extLst>
          </p:cNvPr>
          <p:cNvCxnSpPr>
            <a:cxnSpLocks/>
          </p:cNvCxnSpPr>
          <p:nvPr/>
        </p:nvCxnSpPr>
        <p:spPr bwMode="auto">
          <a:xfrm flipH="1">
            <a:off x="8763259" y="5505115"/>
            <a:ext cx="325793" cy="175001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xão Reta 70">
            <a:extLst>
              <a:ext uri="{FF2B5EF4-FFF2-40B4-BE49-F238E27FC236}">
                <a16:creationId xmlns:a16="http://schemas.microsoft.com/office/drawing/2014/main" id="{E02F6651-98FA-F5B6-9595-F6EB2C82AA11}"/>
              </a:ext>
            </a:extLst>
          </p:cNvPr>
          <p:cNvCxnSpPr>
            <a:cxnSpLocks/>
          </p:cNvCxnSpPr>
          <p:nvPr/>
        </p:nvCxnSpPr>
        <p:spPr bwMode="auto">
          <a:xfrm>
            <a:off x="7336320" y="3848208"/>
            <a:ext cx="697163" cy="20052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 de texto 48">
            <a:extLst>
              <a:ext uri="{FF2B5EF4-FFF2-40B4-BE49-F238E27FC236}">
                <a16:creationId xmlns:a16="http://schemas.microsoft.com/office/drawing/2014/main" id="{BEC8FE44-3567-EF90-2844-B105A30C4661}"/>
              </a:ext>
            </a:extLst>
          </p:cNvPr>
          <p:cNvSpPr txBox="1"/>
          <p:nvPr/>
        </p:nvSpPr>
        <p:spPr>
          <a:xfrm>
            <a:off x="6761045" y="3262815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12" name="Conexão Reta 70">
            <a:extLst>
              <a:ext uri="{FF2B5EF4-FFF2-40B4-BE49-F238E27FC236}">
                <a16:creationId xmlns:a16="http://schemas.microsoft.com/office/drawing/2014/main" id="{5D2DE67A-B67D-A1D4-94B3-3C393BFDE3E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170208" y="3652741"/>
            <a:ext cx="166112" cy="22554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75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BBFB-4314-436C-A688-96F483D69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 anchorCtr="0"/>
          <a:lstStyle/>
          <a:p>
            <a:pPr rtl="0"/>
            <a:r>
              <a:rPr lang="pt-PT"/>
              <a:t>Opções Tomadas</a:t>
            </a:r>
          </a:p>
        </p:txBody>
      </p:sp>
      <p:pic>
        <p:nvPicPr>
          <p:cNvPr id="9" name="Gráfico 8" descr="Ícone de Livro">
            <a:extLst>
              <a:ext uri="{FF2B5EF4-FFF2-40B4-BE49-F238E27FC236}">
                <a16:creationId xmlns:a16="http://schemas.microsoft.com/office/drawing/2014/main" id="{E26792AF-5D39-4A12-8EDD-CC09A60BD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993" y="2961000"/>
            <a:ext cx="936000" cy="936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86DB8D56-D1D9-D1F0-4165-1C5B760A6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0647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FD5DE8-55BF-D097-CC82-1675A4184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2799" y="735087"/>
            <a:ext cx="3627417" cy="1080938"/>
          </a:xfrm>
        </p:spPr>
        <p:txBody>
          <a:bodyPr/>
          <a:lstStyle/>
          <a:p>
            <a:r>
              <a:rPr lang="pt-PT"/>
              <a:t>Servidor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EC5C0F5-443B-D1E8-3D5A-F14DA73E058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75758" y="736356"/>
            <a:ext cx="4457455" cy="1078400"/>
          </a:xfrm>
        </p:spPr>
        <p:txBody>
          <a:bodyPr/>
          <a:lstStyle/>
          <a:p>
            <a:r>
              <a:rPr lang="pt-PT"/>
              <a:t>Cliente</a:t>
            </a:r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C6E39271-1B24-8FF9-0A5F-FC79169E29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768148" y="2116138"/>
            <a:ext cx="4411285" cy="44335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dirty="0"/>
              <a:t>As funcionalidades implementadas, permitem o reconhecimento entre servidores, a atualização das bases de dados  </a:t>
            </a:r>
            <a:r>
              <a:rPr lang="pt-PT"/>
              <a:t>e</a:t>
            </a:r>
            <a:r>
              <a:rPr lang="pt-PT" dirty="0"/>
              <a:t> a comunicação entre servidores</a:t>
            </a:r>
            <a:r>
              <a:rPr lang="pt-PT"/>
              <a:t>.</a:t>
            </a:r>
          </a:p>
          <a:p>
            <a:r>
              <a:rPr lang="pt-PT"/>
              <a:t>Não foi implementado o "Prepare"  nem a atualização automática das vistas do cliente.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CD1AECCD-C243-003C-8BE0-A369E8EE0E8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331842" y="2117151"/>
            <a:ext cx="5681929" cy="44335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pt-PT" dirty="0"/>
              <a:t>No cliente, vale salientar que não conseguimos gerar um ficheiro .</a:t>
            </a:r>
            <a:r>
              <a:rPr lang="pt-PT" dirty="0" err="1"/>
              <a:t>jar</a:t>
            </a:r>
            <a:r>
              <a:rPr lang="pt-PT" dirty="0"/>
              <a:t>, sendo que a aplicação pode ser testada num ambiente IDE. Em termos de funcionalidades o cliente possui a opção de editar os dados de registo, escolher um espetáculo, por várias seleções, reservar lugares, autenticação e registo de utilizadores</a:t>
            </a:r>
          </a:p>
          <a:p>
            <a:r>
              <a:rPr lang="pt-PT" dirty="0"/>
              <a:t>Ainda tem uma página de administrador somente para administrador, que permite inserir espetáculos, e eliminar espetáculos.</a:t>
            </a:r>
          </a:p>
        </p:txBody>
      </p:sp>
      <p:pic>
        <p:nvPicPr>
          <p:cNvPr id="9" name="Gráfico 8" descr="Ícone de Livro">
            <a:extLst>
              <a:ext uri="{FF2B5EF4-FFF2-40B4-BE49-F238E27FC236}">
                <a16:creationId xmlns:a16="http://schemas.microsoft.com/office/drawing/2014/main" id="{C4CDFD00-0AD4-B120-26A3-EF03C108D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4993" y="813545"/>
            <a:ext cx="936000" cy="9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7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BBFB-4314-436C-A688-96F483D69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 anchorCtr="0"/>
          <a:lstStyle/>
          <a:p>
            <a:pPr rtl="0"/>
            <a:r>
              <a:rPr lang="pt-PT"/>
              <a:t>Base de Dados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86DB8D56-D1D9-D1F0-4165-1C5B760A6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4" name="Gráfico 3" descr="Base de Dados destaque">
            <a:extLst>
              <a:ext uri="{FF2B5EF4-FFF2-40B4-BE49-F238E27FC236}">
                <a16:creationId xmlns:a16="http://schemas.microsoft.com/office/drawing/2014/main" id="{2EC81E62-C029-4A01-3E4C-7DE4E6B88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332" y="2907806"/>
            <a:ext cx="1042388" cy="104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1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9DBA6-4765-9F6C-3FAF-9B9CAF9A3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Base de Dados</a:t>
            </a:r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6ED7E5DF-6F98-0834-F91D-2A26F22AC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1881" y="2093164"/>
            <a:ext cx="8030248" cy="4612510"/>
          </a:xfrm>
        </p:spPr>
      </p:pic>
      <p:pic>
        <p:nvPicPr>
          <p:cNvPr id="4" name="Gráfico 3" descr="Base de Dados destaque">
            <a:extLst>
              <a:ext uri="{FF2B5EF4-FFF2-40B4-BE49-F238E27FC236}">
                <a16:creationId xmlns:a16="http://schemas.microsoft.com/office/drawing/2014/main" id="{1C8DB838-654E-86E0-D4AE-98DD78F2F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6079" y="753228"/>
            <a:ext cx="1042388" cy="104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6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9DBA6-4765-9F6C-3FAF-9B9CAF9A3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Base de Dados – Modelo Físico</a:t>
            </a:r>
          </a:p>
        </p:txBody>
      </p:sp>
      <p:pic>
        <p:nvPicPr>
          <p:cNvPr id="4" name="Gráfico 3" descr="Base de Dados destaque">
            <a:extLst>
              <a:ext uri="{FF2B5EF4-FFF2-40B4-BE49-F238E27FC236}">
                <a16:creationId xmlns:a16="http://schemas.microsoft.com/office/drawing/2014/main" id="{1C8DB838-654E-86E0-D4AE-98DD78F2F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6079" y="753228"/>
            <a:ext cx="1042388" cy="1042388"/>
          </a:xfrm>
          <a:prstGeom prst="rect">
            <a:avLst/>
          </a:prstGeom>
        </p:spPr>
      </p:pic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D7BE150B-6292-9EE3-481F-5B83F8DD8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958862" y="2051501"/>
            <a:ext cx="7737894" cy="4604017"/>
          </a:xfrm>
        </p:spPr>
      </p:pic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8FC17598-9B0F-4845-CAC4-51D259211BDC}"/>
              </a:ext>
            </a:extLst>
          </p:cNvPr>
          <p:cNvCxnSpPr>
            <a:cxnSpLocks/>
          </p:cNvCxnSpPr>
          <p:nvPr/>
        </p:nvCxnSpPr>
        <p:spPr>
          <a:xfrm flipH="1">
            <a:off x="4926349" y="5483523"/>
            <a:ext cx="1589680" cy="53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exão reta 20">
            <a:extLst>
              <a:ext uri="{FF2B5EF4-FFF2-40B4-BE49-F238E27FC236}">
                <a16:creationId xmlns:a16="http://schemas.microsoft.com/office/drawing/2014/main" id="{46578DC0-C195-903F-4484-59E836404A83}"/>
              </a:ext>
            </a:extLst>
          </p:cNvPr>
          <p:cNvCxnSpPr>
            <a:cxnSpLocks/>
          </p:cNvCxnSpPr>
          <p:nvPr/>
        </p:nvCxnSpPr>
        <p:spPr>
          <a:xfrm>
            <a:off x="4926979" y="5265871"/>
            <a:ext cx="1217342" cy="642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xão reta unidirecional 28">
            <a:extLst>
              <a:ext uri="{FF2B5EF4-FFF2-40B4-BE49-F238E27FC236}">
                <a16:creationId xmlns:a16="http://schemas.microsoft.com/office/drawing/2014/main" id="{35A1C91E-1630-5DB6-0949-5166717E65E7}"/>
              </a:ext>
            </a:extLst>
          </p:cNvPr>
          <p:cNvCxnSpPr>
            <a:cxnSpLocks/>
          </p:cNvCxnSpPr>
          <p:nvPr/>
        </p:nvCxnSpPr>
        <p:spPr>
          <a:xfrm>
            <a:off x="3942272" y="3968151"/>
            <a:ext cx="0" cy="10179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exão reta unidirecional 35">
            <a:extLst>
              <a:ext uri="{FF2B5EF4-FFF2-40B4-BE49-F238E27FC236}">
                <a16:creationId xmlns:a16="http://schemas.microsoft.com/office/drawing/2014/main" id="{9F387ACC-5592-0CBB-F795-5B7635D29525}"/>
              </a:ext>
            </a:extLst>
          </p:cNvPr>
          <p:cNvCxnSpPr>
            <a:cxnSpLocks/>
          </p:cNvCxnSpPr>
          <p:nvPr/>
        </p:nvCxnSpPr>
        <p:spPr>
          <a:xfrm flipV="1">
            <a:off x="9466772" y="3670971"/>
            <a:ext cx="0" cy="13004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xão reta unidirecional 37">
            <a:extLst>
              <a:ext uri="{FF2B5EF4-FFF2-40B4-BE49-F238E27FC236}">
                <a16:creationId xmlns:a16="http://schemas.microsoft.com/office/drawing/2014/main" id="{0039042F-DDCE-30A4-099C-5DF59AAAB88E}"/>
              </a:ext>
            </a:extLst>
          </p:cNvPr>
          <p:cNvCxnSpPr>
            <a:cxnSpLocks/>
          </p:cNvCxnSpPr>
          <p:nvPr/>
        </p:nvCxnSpPr>
        <p:spPr>
          <a:xfrm flipH="1">
            <a:off x="4917057" y="5726503"/>
            <a:ext cx="383832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C5BC16B1-3C38-C517-F2AD-AC9D397E7FF3}"/>
              </a:ext>
            </a:extLst>
          </p:cNvPr>
          <p:cNvCxnSpPr>
            <a:cxnSpLocks/>
          </p:cNvCxnSpPr>
          <p:nvPr/>
        </p:nvCxnSpPr>
        <p:spPr>
          <a:xfrm>
            <a:off x="7924800" y="2358196"/>
            <a:ext cx="73152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F568B8AE-97DA-C067-D2EF-ADBDA0B53445}"/>
              </a:ext>
            </a:extLst>
          </p:cNvPr>
          <p:cNvCxnSpPr>
            <a:cxnSpLocks/>
          </p:cNvCxnSpPr>
          <p:nvPr/>
        </p:nvCxnSpPr>
        <p:spPr>
          <a:xfrm flipH="1" flipV="1">
            <a:off x="6143690" y="5024262"/>
            <a:ext cx="9925" cy="2641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xão reta 4">
            <a:extLst>
              <a:ext uri="{FF2B5EF4-FFF2-40B4-BE49-F238E27FC236}">
                <a16:creationId xmlns:a16="http://schemas.microsoft.com/office/drawing/2014/main" id="{83F5FD96-7431-FBF8-5F1B-576156909BDF}"/>
              </a:ext>
            </a:extLst>
          </p:cNvPr>
          <p:cNvCxnSpPr>
            <a:cxnSpLocks/>
          </p:cNvCxnSpPr>
          <p:nvPr/>
        </p:nvCxnSpPr>
        <p:spPr>
          <a:xfrm flipV="1">
            <a:off x="6525322" y="5039983"/>
            <a:ext cx="0" cy="44891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08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BBFB-4314-436C-A688-96F483D69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 anchorCtr="0"/>
          <a:lstStyle/>
          <a:p>
            <a:pPr rtl="0"/>
            <a:r>
              <a:rPr lang="pt-PT"/>
              <a:t>Manual de Utilizador</a:t>
            </a:r>
          </a:p>
        </p:txBody>
      </p:sp>
      <p:pic>
        <p:nvPicPr>
          <p:cNvPr id="9" name="Gráfico 8" descr="Ícone de Livro">
            <a:extLst>
              <a:ext uri="{FF2B5EF4-FFF2-40B4-BE49-F238E27FC236}">
                <a16:creationId xmlns:a16="http://schemas.microsoft.com/office/drawing/2014/main" id="{E26792AF-5D39-4A12-8EDD-CC09A60BD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993" y="2961000"/>
            <a:ext cx="936000" cy="936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86DB8D56-D1D9-D1F0-4165-1C5B760A6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6530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i="1"/>
              <a:t>Login &amp; </a:t>
            </a:r>
            <a:r>
              <a:rPr lang="pt-PT" i="1" err="1"/>
              <a:t>Sign</a:t>
            </a:r>
            <a:r>
              <a:rPr lang="pt-PT" i="1"/>
              <a:t> </a:t>
            </a:r>
            <a:r>
              <a:rPr lang="pt-PT" i="1" err="1"/>
              <a:t>up</a:t>
            </a:r>
            <a:endParaRPr lang="pt-PT" i="1"/>
          </a:p>
        </p:txBody>
      </p:sp>
      <p:pic>
        <p:nvPicPr>
          <p:cNvPr id="6" name="Gráfico 5" descr="Ícone de aprendizagem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FB5D2650-10E7-47FE-EBC0-B57838BBC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336" y="2266622"/>
            <a:ext cx="4021615" cy="41566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sz="2000"/>
              <a:t>O menu principal é representado por um formulário contendo dois campos onde deverão ser especificados, um endereço IP e um porto de escuta UDP do servidor que se pretende contactar.</a:t>
            </a:r>
          </a:p>
          <a:p>
            <a:pPr marL="0" indent="0">
              <a:buNone/>
            </a:pPr>
            <a:r>
              <a:rPr lang="pt-PT" sz="2000"/>
              <a:t>Como também dois botões, um para utilizadores já registados e outro para os restantes utilizadores, não registados.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Endereço IP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Porto de escuta UDP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</a:t>
            </a:r>
            <a:r>
              <a:rPr lang="pt-PT" sz="1600" i="1"/>
              <a:t>Login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</a:t>
            </a:r>
            <a:r>
              <a:rPr lang="pt-PT" sz="1600" i="1" err="1"/>
              <a:t>Sing</a:t>
            </a:r>
            <a:r>
              <a:rPr lang="pt-PT" sz="1600" i="1"/>
              <a:t> </a:t>
            </a:r>
            <a:r>
              <a:rPr lang="pt-PT" sz="1600" i="1" err="1"/>
              <a:t>up</a:t>
            </a:r>
            <a:endParaRPr lang="pt-PT" sz="1600" i="1"/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EEDFDEB3-F0EF-3303-B75D-402EDDDAD3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857336" y="2266623"/>
            <a:ext cx="5894171" cy="41566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7" name="Conexão Reta 70">
            <a:extLst>
              <a:ext uri="{FF2B5EF4-FFF2-40B4-BE49-F238E27FC236}">
                <a16:creationId xmlns:a16="http://schemas.microsoft.com/office/drawing/2014/main" id="{9781437B-A811-190D-C31E-51F8EE9C2F23}"/>
              </a:ext>
            </a:extLst>
          </p:cNvPr>
          <p:cNvCxnSpPr>
            <a:cxnSpLocks/>
          </p:cNvCxnSpPr>
          <p:nvPr/>
        </p:nvCxnSpPr>
        <p:spPr bwMode="auto">
          <a:xfrm flipH="1">
            <a:off x="9484344" y="4248885"/>
            <a:ext cx="707406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 de texto 48">
            <a:extLst>
              <a:ext uri="{FF2B5EF4-FFF2-40B4-BE49-F238E27FC236}">
                <a16:creationId xmlns:a16="http://schemas.microsoft.com/office/drawing/2014/main" id="{A3713599-94A0-EF43-162D-85EA9A6A12BD}"/>
              </a:ext>
            </a:extLst>
          </p:cNvPr>
          <p:cNvSpPr txBox="1"/>
          <p:nvPr/>
        </p:nvSpPr>
        <p:spPr>
          <a:xfrm>
            <a:off x="10348394" y="3613360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22" name="Conexão Reta 70">
            <a:extLst>
              <a:ext uri="{FF2B5EF4-FFF2-40B4-BE49-F238E27FC236}">
                <a16:creationId xmlns:a16="http://schemas.microsoft.com/office/drawing/2014/main" id="{CD358B0E-E4DC-E31F-F13C-B46006074B96}"/>
              </a:ext>
            </a:extLst>
          </p:cNvPr>
          <p:cNvCxnSpPr>
            <a:cxnSpLocks/>
          </p:cNvCxnSpPr>
          <p:nvPr/>
        </p:nvCxnSpPr>
        <p:spPr bwMode="auto">
          <a:xfrm flipV="1">
            <a:off x="10191750" y="3983234"/>
            <a:ext cx="224914" cy="265651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xão Reta 70">
            <a:extLst>
              <a:ext uri="{FF2B5EF4-FFF2-40B4-BE49-F238E27FC236}">
                <a16:creationId xmlns:a16="http://schemas.microsoft.com/office/drawing/2014/main" id="{8763578D-9CDA-E47D-C5C9-36183363BF40}"/>
              </a:ext>
            </a:extLst>
          </p:cNvPr>
          <p:cNvCxnSpPr>
            <a:cxnSpLocks/>
          </p:cNvCxnSpPr>
          <p:nvPr/>
        </p:nvCxnSpPr>
        <p:spPr bwMode="auto">
          <a:xfrm flipH="1">
            <a:off x="9484344" y="4521935"/>
            <a:ext cx="707406" cy="0"/>
          </a:xfrm>
          <a:prstGeom prst="line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Caixa de texto 48">
            <a:extLst>
              <a:ext uri="{FF2B5EF4-FFF2-40B4-BE49-F238E27FC236}">
                <a16:creationId xmlns:a16="http://schemas.microsoft.com/office/drawing/2014/main" id="{92CE3D43-6D69-D485-227D-C00B2EDBBCB9}"/>
              </a:ext>
            </a:extLst>
          </p:cNvPr>
          <p:cNvSpPr txBox="1"/>
          <p:nvPr/>
        </p:nvSpPr>
        <p:spPr>
          <a:xfrm>
            <a:off x="10348394" y="4681342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26" name="Conexão Reta 70">
            <a:extLst>
              <a:ext uri="{FF2B5EF4-FFF2-40B4-BE49-F238E27FC236}">
                <a16:creationId xmlns:a16="http://schemas.microsoft.com/office/drawing/2014/main" id="{AD69C060-4A32-76C2-7E19-356ACD0105DC}"/>
              </a:ext>
            </a:extLst>
          </p:cNvPr>
          <p:cNvCxnSpPr>
            <a:cxnSpLocks/>
          </p:cNvCxnSpPr>
          <p:nvPr/>
        </p:nvCxnSpPr>
        <p:spPr bwMode="auto">
          <a:xfrm>
            <a:off x="10197649" y="4522670"/>
            <a:ext cx="219015" cy="23665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exão Reta 70">
            <a:extLst>
              <a:ext uri="{FF2B5EF4-FFF2-40B4-BE49-F238E27FC236}">
                <a16:creationId xmlns:a16="http://schemas.microsoft.com/office/drawing/2014/main" id="{19925A7E-3C9B-10BB-8758-B09EAE5985B2}"/>
              </a:ext>
            </a:extLst>
          </p:cNvPr>
          <p:cNvCxnSpPr>
            <a:cxnSpLocks/>
          </p:cNvCxnSpPr>
          <p:nvPr/>
        </p:nvCxnSpPr>
        <p:spPr bwMode="auto">
          <a:xfrm flipV="1">
            <a:off x="8804421" y="4798160"/>
            <a:ext cx="0" cy="438209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Caixa de texto 48">
            <a:extLst>
              <a:ext uri="{FF2B5EF4-FFF2-40B4-BE49-F238E27FC236}">
                <a16:creationId xmlns:a16="http://schemas.microsoft.com/office/drawing/2014/main" id="{3699B7A7-C715-6D10-7677-79329243C988}"/>
              </a:ext>
            </a:extLst>
          </p:cNvPr>
          <p:cNvSpPr txBox="1"/>
          <p:nvPr/>
        </p:nvSpPr>
        <p:spPr>
          <a:xfrm>
            <a:off x="8865669" y="546374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4</a:t>
            </a:r>
          </a:p>
        </p:txBody>
      </p:sp>
      <p:sp>
        <p:nvSpPr>
          <p:cNvPr id="38" name="Caixa de texto 48">
            <a:extLst>
              <a:ext uri="{FF2B5EF4-FFF2-40B4-BE49-F238E27FC236}">
                <a16:creationId xmlns:a16="http://schemas.microsoft.com/office/drawing/2014/main" id="{DA90D29F-9773-A13E-F48F-81A735B22A2F}"/>
              </a:ext>
            </a:extLst>
          </p:cNvPr>
          <p:cNvSpPr txBox="1"/>
          <p:nvPr/>
        </p:nvSpPr>
        <p:spPr>
          <a:xfrm>
            <a:off x="8247757" y="546374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cxnSp>
        <p:nvCxnSpPr>
          <p:cNvPr id="32" name="Conexão Reta 70">
            <a:extLst>
              <a:ext uri="{FF2B5EF4-FFF2-40B4-BE49-F238E27FC236}">
                <a16:creationId xmlns:a16="http://schemas.microsoft.com/office/drawing/2014/main" id="{4580A886-349E-5A04-92AE-8D3CF2C721DA}"/>
              </a:ext>
            </a:extLst>
          </p:cNvPr>
          <p:cNvCxnSpPr>
            <a:cxnSpLocks/>
          </p:cNvCxnSpPr>
          <p:nvPr/>
        </p:nvCxnSpPr>
        <p:spPr bwMode="auto">
          <a:xfrm flipH="1">
            <a:off x="8308181" y="5236369"/>
            <a:ext cx="490422" cy="280987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xão Reta 70">
            <a:extLst>
              <a:ext uri="{FF2B5EF4-FFF2-40B4-BE49-F238E27FC236}">
                <a16:creationId xmlns:a16="http://schemas.microsoft.com/office/drawing/2014/main" id="{25787AF2-5C52-12FE-510A-21EE98429902}"/>
              </a:ext>
            </a:extLst>
          </p:cNvPr>
          <p:cNvCxnSpPr>
            <a:cxnSpLocks/>
          </p:cNvCxnSpPr>
          <p:nvPr/>
        </p:nvCxnSpPr>
        <p:spPr bwMode="auto">
          <a:xfrm flipV="1">
            <a:off x="9429014" y="4798160"/>
            <a:ext cx="0" cy="438209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xão Reta 70">
            <a:extLst>
              <a:ext uri="{FF2B5EF4-FFF2-40B4-BE49-F238E27FC236}">
                <a16:creationId xmlns:a16="http://schemas.microsoft.com/office/drawing/2014/main" id="{1C08719C-3200-43B6-3B70-BCCB5747EEEF}"/>
              </a:ext>
            </a:extLst>
          </p:cNvPr>
          <p:cNvCxnSpPr>
            <a:cxnSpLocks/>
          </p:cNvCxnSpPr>
          <p:nvPr/>
        </p:nvCxnSpPr>
        <p:spPr bwMode="auto">
          <a:xfrm flipH="1">
            <a:off x="8932774" y="5236369"/>
            <a:ext cx="490422" cy="280987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207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7D9268E2-0410-5DBB-2780-0561711EA0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19320" y="2276475"/>
            <a:ext cx="5932944" cy="417595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i="1"/>
              <a:t>Login</a:t>
            </a:r>
          </a:p>
        </p:txBody>
      </p:sp>
      <p:pic>
        <p:nvPicPr>
          <p:cNvPr id="6" name="Gráfico 5" descr="Ícone de aprendizagem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FB5D2650-10E7-47FE-EBC0-B57838BBC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336" y="2266622"/>
            <a:ext cx="4021615" cy="4156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/>
              <a:t>Formulário de </a:t>
            </a:r>
            <a:r>
              <a:rPr lang="pt-PT" sz="2000" i="1"/>
              <a:t>Login</a:t>
            </a:r>
            <a:r>
              <a:rPr lang="pt-PT" sz="200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Campo para introdução do </a:t>
            </a:r>
            <a:r>
              <a:rPr lang="pt-PT" sz="1600" i="1" err="1"/>
              <a:t>username</a:t>
            </a:r>
            <a:endParaRPr lang="pt-PT" sz="1600" i="1"/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Campo para introdução da Palavra passe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entrar</a:t>
            </a:r>
            <a:endParaRPr lang="pt-PT" sz="1600" i="1"/>
          </a:p>
          <a:p>
            <a:pPr marL="914400" lvl="1" indent="-457200">
              <a:buFont typeface="+mj-lt"/>
              <a:buAutoNum type="arabicPeriod"/>
            </a:pPr>
            <a:r>
              <a:rPr lang="pt-PT" sz="1600"/>
              <a:t>Botão para cancelar e voltar ao menu anterior</a:t>
            </a:r>
          </a:p>
        </p:txBody>
      </p:sp>
      <p:cxnSp>
        <p:nvCxnSpPr>
          <p:cNvPr id="17" name="Conexão Reta 70">
            <a:extLst>
              <a:ext uri="{FF2B5EF4-FFF2-40B4-BE49-F238E27FC236}">
                <a16:creationId xmlns:a16="http://schemas.microsoft.com/office/drawing/2014/main" id="{9781437B-A811-190D-C31E-51F8EE9C2F23}"/>
              </a:ext>
            </a:extLst>
          </p:cNvPr>
          <p:cNvCxnSpPr>
            <a:cxnSpLocks/>
          </p:cNvCxnSpPr>
          <p:nvPr/>
        </p:nvCxnSpPr>
        <p:spPr bwMode="auto">
          <a:xfrm flipH="1">
            <a:off x="9918432" y="3928419"/>
            <a:ext cx="546100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 de texto 48">
            <a:extLst>
              <a:ext uri="{FF2B5EF4-FFF2-40B4-BE49-F238E27FC236}">
                <a16:creationId xmlns:a16="http://schemas.microsoft.com/office/drawing/2014/main" id="{A3713599-94A0-EF43-162D-85EA9A6A12BD}"/>
              </a:ext>
            </a:extLst>
          </p:cNvPr>
          <p:cNvSpPr txBox="1"/>
          <p:nvPr/>
        </p:nvSpPr>
        <p:spPr>
          <a:xfrm>
            <a:off x="10621176" y="3292894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1</a:t>
            </a:r>
          </a:p>
        </p:txBody>
      </p:sp>
      <p:cxnSp>
        <p:nvCxnSpPr>
          <p:cNvPr id="22" name="Conexão Reta 70">
            <a:extLst>
              <a:ext uri="{FF2B5EF4-FFF2-40B4-BE49-F238E27FC236}">
                <a16:creationId xmlns:a16="http://schemas.microsoft.com/office/drawing/2014/main" id="{CD358B0E-E4DC-E31F-F13C-B46006074B96}"/>
              </a:ext>
            </a:extLst>
          </p:cNvPr>
          <p:cNvCxnSpPr>
            <a:cxnSpLocks/>
          </p:cNvCxnSpPr>
          <p:nvPr/>
        </p:nvCxnSpPr>
        <p:spPr bwMode="auto">
          <a:xfrm flipV="1">
            <a:off x="10464532" y="3662768"/>
            <a:ext cx="224914" cy="265651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xão Reta 70">
            <a:extLst>
              <a:ext uri="{FF2B5EF4-FFF2-40B4-BE49-F238E27FC236}">
                <a16:creationId xmlns:a16="http://schemas.microsoft.com/office/drawing/2014/main" id="{8763578D-9CDA-E47D-C5C9-36183363BF40}"/>
              </a:ext>
            </a:extLst>
          </p:cNvPr>
          <p:cNvCxnSpPr>
            <a:cxnSpLocks/>
          </p:cNvCxnSpPr>
          <p:nvPr/>
        </p:nvCxnSpPr>
        <p:spPr bwMode="auto">
          <a:xfrm flipH="1">
            <a:off x="9912533" y="4316156"/>
            <a:ext cx="546100" cy="0"/>
          </a:xfrm>
          <a:prstGeom prst="line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Caixa de texto 48">
            <a:extLst>
              <a:ext uri="{FF2B5EF4-FFF2-40B4-BE49-F238E27FC236}">
                <a16:creationId xmlns:a16="http://schemas.microsoft.com/office/drawing/2014/main" id="{92CE3D43-6D69-D485-227D-C00B2EDBBCB9}"/>
              </a:ext>
            </a:extLst>
          </p:cNvPr>
          <p:cNvSpPr txBox="1"/>
          <p:nvPr/>
        </p:nvSpPr>
        <p:spPr>
          <a:xfrm>
            <a:off x="10615277" y="4475563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2</a:t>
            </a:r>
          </a:p>
        </p:txBody>
      </p:sp>
      <p:cxnSp>
        <p:nvCxnSpPr>
          <p:cNvPr id="26" name="Conexão Reta 70">
            <a:extLst>
              <a:ext uri="{FF2B5EF4-FFF2-40B4-BE49-F238E27FC236}">
                <a16:creationId xmlns:a16="http://schemas.microsoft.com/office/drawing/2014/main" id="{AD69C060-4A32-76C2-7E19-356ACD0105DC}"/>
              </a:ext>
            </a:extLst>
          </p:cNvPr>
          <p:cNvCxnSpPr>
            <a:cxnSpLocks/>
          </p:cNvCxnSpPr>
          <p:nvPr/>
        </p:nvCxnSpPr>
        <p:spPr bwMode="auto">
          <a:xfrm>
            <a:off x="10464532" y="4316891"/>
            <a:ext cx="219015" cy="236655"/>
          </a:xfrm>
          <a:prstGeom prst="line">
            <a:avLst/>
          </a:prstGeom>
          <a:ln w="19050">
            <a:solidFill>
              <a:schemeClr val="bg1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exão Reta 70">
            <a:extLst>
              <a:ext uri="{FF2B5EF4-FFF2-40B4-BE49-F238E27FC236}">
                <a16:creationId xmlns:a16="http://schemas.microsoft.com/office/drawing/2014/main" id="{19925A7E-3C9B-10BB-8758-B09EAE5985B2}"/>
              </a:ext>
            </a:extLst>
          </p:cNvPr>
          <p:cNvCxnSpPr>
            <a:cxnSpLocks/>
          </p:cNvCxnSpPr>
          <p:nvPr/>
        </p:nvCxnSpPr>
        <p:spPr bwMode="auto">
          <a:xfrm flipV="1">
            <a:off x="9026671" y="5264150"/>
            <a:ext cx="0" cy="120650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Caixa de texto 48">
            <a:extLst>
              <a:ext uri="{FF2B5EF4-FFF2-40B4-BE49-F238E27FC236}">
                <a16:creationId xmlns:a16="http://schemas.microsoft.com/office/drawing/2014/main" id="{3699B7A7-C715-6D10-7677-79329243C988}"/>
              </a:ext>
            </a:extLst>
          </p:cNvPr>
          <p:cNvSpPr txBox="1"/>
          <p:nvPr/>
        </p:nvSpPr>
        <p:spPr>
          <a:xfrm>
            <a:off x="9277680" y="554629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3</a:t>
            </a:r>
          </a:p>
        </p:txBody>
      </p:sp>
      <p:sp>
        <p:nvSpPr>
          <p:cNvPr id="38" name="Caixa de texto 48">
            <a:extLst>
              <a:ext uri="{FF2B5EF4-FFF2-40B4-BE49-F238E27FC236}">
                <a16:creationId xmlns:a16="http://schemas.microsoft.com/office/drawing/2014/main" id="{DA90D29F-9773-A13E-F48F-81A735B22A2F}"/>
              </a:ext>
            </a:extLst>
          </p:cNvPr>
          <p:cNvSpPr txBox="1"/>
          <p:nvPr/>
        </p:nvSpPr>
        <p:spPr>
          <a:xfrm>
            <a:off x="8470007" y="5546298"/>
            <a:ext cx="490461" cy="439724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PT" sz="1400" b="1">
                <a:latin typeface="+mj-lt"/>
              </a:rPr>
              <a:t>4</a:t>
            </a:r>
          </a:p>
        </p:txBody>
      </p:sp>
      <p:cxnSp>
        <p:nvCxnSpPr>
          <p:cNvPr id="32" name="Conexão Reta 70">
            <a:extLst>
              <a:ext uri="{FF2B5EF4-FFF2-40B4-BE49-F238E27FC236}">
                <a16:creationId xmlns:a16="http://schemas.microsoft.com/office/drawing/2014/main" id="{4580A886-349E-5A04-92AE-8D3CF2C721DA}"/>
              </a:ext>
            </a:extLst>
          </p:cNvPr>
          <p:cNvCxnSpPr>
            <a:cxnSpLocks/>
          </p:cNvCxnSpPr>
          <p:nvPr/>
        </p:nvCxnSpPr>
        <p:spPr bwMode="auto">
          <a:xfrm flipH="1">
            <a:off x="8530431" y="5384800"/>
            <a:ext cx="496240" cy="215106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xão Reta 70">
            <a:extLst>
              <a:ext uri="{FF2B5EF4-FFF2-40B4-BE49-F238E27FC236}">
                <a16:creationId xmlns:a16="http://schemas.microsoft.com/office/drawing/2014/main" id="{25787AF2-5C52-12FE-510A-21EE98429902}"/>
              </a:ext>
            </a:extLst>
          </p:cNvPr>
          <p:cNvCxnSpPr>
            <a:cxnSpLocks/>
          </p:cNvCxnSpPr>
          <p:nvPr/>
        </p:nvCxnSpPr>
        <p:spPr bwMode="auto">
          <a:xfrm flipV="1">
            <a:off x="9841025" y="4829175"/>
            <a:ext cx="0" cy="555625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xão Reta 70">
            <a:extLst>
              <a:ext uri="{FF2B5EF4-FFF2-40B4-BE49-F238E27FC236}">
                <a16:creationId xmlns:a16="http://schemas.microsoft.com/office/drawing/2014/main" id="{1C08719C-3200-43B6-3B70-BCCB5747EEEF}"/>
              </a:ext>
            </a:extLst>
          </p:cNvPr>
          <p:cNvCxnSpPr>
            <a:cxnSpLocks/>
          </p:cNvCxnSpPr>
          <p:nvPr/>
        </p:nvCxnSpPr>
        <p:spPr bwMode="auto">
          <a:xfrm flipH="1">
            <a:off x="9344785" y="5384800"/>
            <a:ext cx="496240" cy="215106"/>
          </a:xfrm>
          <a:prstGeom prst="line">
            <a:avLst/>
          </a:prstGeom>
          <a:ln w="19050">
            <a:solidFill>
              <a:srgbClr val="000000"/>
            </a:solidFill>
            <a:prstDash val="sys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84194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m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Custom 1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61209237_TF67421116_Win32" id="{C5495659-5B4B-4D1B-B352-2DFDDB070BB3}" vid="{879037F7-4676-43B7-9F14-38D0431838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Reflexão sobre a aprendizagem </Template>
  <Application>Microsoft Office PowerPoint</Application>
  <PresentationFormat>Ecrã Panorâmico</PresentationFormat>
  <Slides>14</Slides>
  <Notes>7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5" baseType="lpstr">
      <vt:lpstr>Berlim</vt:lpstr>
      <vt:lpstr>Apresentação do PowerPoint</vt:lpstr>
      <vt:lpstr>Opções Tomadas</vt:lpstr>
      <vt:lpstr>Servidor</vt:lpstr>
      <vt:lpstr>Base de Dados</vt:lpstr>
      <vt:lpstr>Base de Dados</vt:lpstr>
      <vt:lpstr>Base de Dados – Modelo Físico</vt:lpstr>
      <vt:lpstr>Manual de Utilizador</vt:lpstr>
      <vt:lpstr>Login &amp; Sign up</vt:lpstr>
      <vt:lpstr>Login</vt:lpstr>
      <vt:lpstr>Sign up</vt:lpstr>
      <vt:lpstr>Vista geral dos Espetáculos</vt:lpstr>
      <vt:lpstr>Escolha de um Espetáculos</vt:lpstr>
      <vt:lpstr>Editar utilizador</vt:lpstr>
      <vt:lpstr>Ambiente do Administrador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 Utilizador</dc:title>
  <dc:creator>Miguel Ferreira Neves</dc:creator>
  <cp:revision>665</cp:revision>
  <dcterms:created xsi:type="dcterms:W3CDTF">2022-12-03T16:48:06Z</dcterms:created>
  <dcterms:modified xsi:type="dcterms:W3CDTF">2022-12-04T23:50:20Z</dcterms:modified>
</cp:coreProperties>
</file>

<file path=docProps/thumbnail.jpeg>
</file>